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A3AD28E-398E-4146-8FF7-74F7519513A1}" type="datetimeFigureOut">
              <a:rPr lang="en-US" smtClean="0"/>
              <a:t>7/12/2012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827E9D-3F69-4CB3-93F3-1CE2A7E899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AD28E-398E-4146-8FF7-74F7519513A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AD28E-398E-4146-8FF7-74F7519513A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3AD28E-398E-4146-8FF7-74F7519513A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3AD28E-398E-4146-8FF7-74F7519513A1}" type="datetimeFigureOut">
              <a:rPr lang="en-US" smtClean="0"/>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AD28E-398E-4146-8FF7-74F7519513A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A3AD28E-398E-4146-8FF7-74F7519513A1}" type="datetimeFigureOut">
              <a:rPr lang="en-US" smtClean="0"/>
              <a:t>7/12/2012</a:t>
            </a:fld>
            <a:endParaRPr lang="en-US"/>
          </a:p>
        </p:txBody>
      </p:sp>
      <p:sp>
        <p:nvSpPr>
          <p:cNvPr id="27" name="Slide Number Placeholder 26"/>
          <p:cNvSpPr>
            <a:spLocks noGrp="1"/>
          </p:cNvSpPr>
          <p:nvPr>
            <p:ph type="sldNum" sz="quarter" idx="11"/>
          </p:nvPr>
        </p:nvSpPr>
        <p:spPr/>
        <p:txBody>
          <a:bodyPr rtlCol="0"/>
          <a:lstStyle/>
          <a:p>
            <a:fld id="{42827E9D-3F69-4CB3-93F3-1CE2A7E899BA}"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3AD28E-398E-4146-8FF7-74F7519513A1}" type="datetimeFigureOut">
              <a:rPr lang="en-US" smtClean="0"/>
              <a:t>7/12/2012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827E9D-3F69-4CB3-93F3-1CE2A7E899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AD28E-398E-4146-8FF7-74F7519513A1}" type="datetimeFigureOut">
              <a:rPr lang="en-US" smtClean="0"/>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3AD28E-398E-4146-8FF7-74F7519513A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3AD28E-398E-4146-8FF7-74F7519513A1}" type="datetimeFigureOut">
              <a:rPr lang="en-US" smtClean="0"/>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27E9D-3F69-4CB3-93F3-1CE2A7E899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3AD28E-398E-4146-8FF7-74F7519513A1}" type="datetimeFigureOut">
              <a:rPr lang="en-US" smtClean="0"/>
              <a:t>7/12/2012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827E9D-3F69-4CB3-93F3-1CE2A7E899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png"/><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4.bin"/><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oleObject" Target="../embeddings/oleObject8.bin"/><Relationship Id="rId10" Type="http://schemas.openxmlformats.org/officeDocument/2006/relationships/image" Target="../media/image13.wmf"/><Relationship Id="rId4" Type="http://schemas.openxmlformats.org/officeDocument/2006/relationships/image" Target="../media/image10.png"/><Relationship Id="rId9"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png"/><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oleObject" Target="../embeddings/oleObject14.bin"/><Relationship Id="rId14" Type="http://schemas.openxmlformats.org/officeDocument/2006/relationships/image" Target="../media/image1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Portfolio Overview</a:t>
            </a:r>
            <a:endParaRPr lang="en-US" dirty="0"/>
          </a:p>
        </p:txBody>
      </p:sp>
      <p:sp>
        <p:nvSpPr>
          <p:cNvPr id="3" name="Subtitle 2"/>
          <p:cNvSpPr>
            <a:spLocks noGrp="1"/>
          </p:cNvSpPr>
          <p:nvPr>
            <p:ph type="subTitle" idx="1"/>
          </p:nvPr>
        </p:nvSpPr>
        <p:spPr>
          <a:xfrm>
            <a:off x="5167746" y="5105400"/>
            <a:ext cx="3941618" cy="1752600"/>
          </a:xfrm>
        </p:spPr>
        <p:txBody>
          <a:bodyPr/>
          <a:lstStyle/>
          <a:p>
            <a:r>
              <a:rPr lang="en-US" dirty="0" smtClean="0"/>
              <a:t>Whitney Beem</a:t>
            </a:r>
          </a:p>
          <a:p>
            <a:r>
              <a:rPr lang="en-US" dirty="0" smtClean="0"/>
              <a:t>7/12/12</a:t>
            </a:r>
          </a:p>
          <a:p>
            <a:r>
              <a:rPr lang="en-US" dirty="0" smtClean="0"/>
              <a:t>Instructional Technology</a:t>
            </a:r>
          </a:p>
          <a:p>
            <a:r>
              <a:rPr lang="en-US" dirty="0" smtClean="0"/>
              <a:t>Kennesaw State University</a:t>
            </a:r>
            <a:endParaRPr lang="en-US" dirty="0"/>
          </a:p>
        </p:txBody>
      </p:sp>
    </p:spTree>
    <p:extLst>
      <p:ext uri="{BB962C8B-B14F-4D97-AF65-F5344CB8AC3E}">
        <p14:creationId xmlns:p14="http://schemas.microsoft.com/office/powerpoint/2010/main" val="354716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6</a:t>
            </a:r>
            <a:endParaRPr lang="en-US" dirty="0"/>
          </a:p>
        </p:txBody>
      </p:sp>
      <p:sp>
        <p:nvSpPr>
          <p:cNvPr id="3" name="Content Placeholder 2"/>
          <p:cNvSpPr>
            <a:spLocks noGrp="1"/>
          </p:cNvSpPr>
          <p:nvPr>
            <p:ph idx="1"/>
          </p:nvPr>
        </p:nvSpPr>
        <p:spPr>
          <a:xfrm>
            <a:off x="0" y="1447800"/>
            <a:ext cx="8229600" cy="5410200"/>
          </a:xfrm>
        </p:spPr>
        <p:txBody>
          <a:bodyPr>
            <a:normAutofit fontScale="70000" lnSpcReduction="20000"/>
          </a:bodyPr>
          <a:lstStyle/>
          <a:p>
            <a:pPr marL="109728" indent="0">
              <a:buNone/>
            </a:pPr>
            <a:r>
              <a:rPr lang="en-US" sz="4500" b="1" dirty="0"/>
              <a:t>6.1 Continuous </a:t>
            </a:r>
            <a:r>
              <a:rPr lang="en-US" sz="4500" b="1" dirty="0" smtClean="0"/>
              <a:t>Learning – Article Reviews</a:t>
            </a:r>
            <a:endParaRPr lang="en-US" b="1" dirty="0"/>
          </a:p>
          <a:p>
            <a:r>
              <a:rPr lang="en-US" b="1" dirty="0" smtClean="0"/>
              <a:t>Mastery:</a:t>
            </a:r>
            <a:endParaRPr lang="en-US" dirty="0"/>
          </a:p>
          <a:p>
            <a:pPr lvl="1"/>
            <a:r>
              <a:rPr lang="en-US" dirty="0" smtClean="0"/>
              <a:t>These </a:t>
            </a:r>
            <a:r>
              <a:rPr lang="en-US" dirty="0"/>
              <a:t>article reviews demonstrate the continuous learning element because they show that I know how to conduct research, which allows me to gain new knowledge and be able to apply them to my beliefs and theories on education. </a:t>
            </a:r>
            <a:endParaRPr lang="en-US" dirty="0" smtClean="0"/>
          </a:p>
          <a:p>
            <a:r>
              <a:rPr lang="en-US" b="1" dirty="0" smtClean="0"/>
              <a:t>Learned:</a:t>
            </a:r>
            <a:endParaRPr lang="en-US" b="1" dirty="0" smtClean="0"/>
          </a:p>
          <a:p>
            <a:pPr lvl="1"/>
            <a:r>
              <a:rPr lang="en-US" dirty="0"/>
              <a:t>H</a:t>
            </a:r>
            <a:r>
              <a:rPr lang="en-US" dirty="0" smtClean="0"/>
              <a:t>ow </a:t>
            </a:r>
            <a:r>
              <a:rPr lang="en-US" dirty="0"/>
              <a:t>to analyze academic articles to make sure the results from the article was conducted in an appropriate manner so I could then make the educated decision to trust the results and apply them to my perceptive or decide the article lacks merit due to the testing parameters. </a:t>
            </a:r>
            <a:endParaRPr lang="en-US" dirty="0" smtClean="0"/>
          </a:p>
          <a:p>
            <a:pPr lvl="1"/>
            <a:r>
              <a:rPr lang="en-US" dirty="0" smtClean="0"/>
              <a:t>If </a:t>
            </a:r>
            <a:r>
              <a:rPr lang="en-US" dirty="0"/>
              <a:t>I could change these artifacts, I would add to the implications sections. The articles all had a variety of implications that can apply to a variety of educational settings, but the implications I originally drew did not cover all the implications possible. </a:t>
            </a:r>
            <a:endParaRPr lang="en-US" dirty="0" smtClean="0"/>
          </a:p>
          <a:p>
            <a:r>
              <a:rPr lang="en-US" b="1" dirty="0" smtClean="0"/>
              <a:t>Impact:</a:t>
            </a:r>
            <a:endParaRPr lang="en-US" b="1" dirty="0"/>
          </a:p>
          <a:p>
            <a:pPr lvl="1"/>
            <a:r>
              <a:rPr lang="en-US" dirty="0" smtClean="0"/>
              <a:t>These </a:t>
            </a:r>
            <a:r>
              <a:rPr lang="en-US" dirty="0"/>
              <a:t>article reviews can impact faculty development because they show teachers best practices and provide them ideas on how to improve their classroom environments in a variety of ways. The impact can be assessed by talking with the teachers who read the article reviews to find out if they made any changes to their educational practices</a:t>
            </a:r>
            <a:r>
              <a:rPr lang="en-US" dirty="0" smtClean="0"/>
              <a:t>.</a:t>
            </a:r>
            <a:endParaRPr lang="en-US" dirty="0"/>
          </a:p>
        </p:txBody>
      </p:sp>
    </p:spTree>
    <p:extLst>
      <p:ext uri="{BB962C8B-B14F-4D97-AF65-F5344CB8AC3E}">
        <p14:creationId xmlns:p14="http://schemas.microsoft.com/office/powerpoint/2010/main" val="237981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609600"/>
            <a:ext cx="8229600" cy="1066800"/>
          </a:xfrm>
        </p:spPr>
        <p:txBody>
          <a:bodyPr/>
          <a:lstStyle/>
          <a:p>
            <a:pPr algn="r"/>
            <a:r>
              <a:rPr lang="en-US" dirty="0" smtClean="0"/>
              <a:t>Reflection</a:t>
            </a:r>
            <a:endParaRPr lang="en-US" dirty="0"/>
          </a:p>
        </p:txBody>
      </p:sp>
      <p:sp>
        <p:nvSpPr>
          <p:cNvPr id="3" name="Content Placeholder 2"/>
          <p:cNvSpPr>
            <a:spLocks noGrp="1"/>
          </p:cNvSpPr>
          <p:nvPr>
            <p:ph idx="1"/>
          </p:nvPr>
        </p:nvSpPr>
        <p:spPr>
          <a:xfrm>
            <a:off x="0" y="1524000"/>
            <a:ext cx="8229600" cy="5334000"/>
          </a:xfrm>
        </p:spPr>
        <p:txBody>
          <a:bodyPr/>
          <a:lstStyle/>
          <a:p>
            <a:r>
              <a:rPr lang="en-US" dirty="0" smtClean="0"/>
              <a:t>Knowledge</a:t>
            </a:r>
          </a:p>
          <a:p>
            <a:pPr lvl="1"/>
            <a:r>
              <a:rPr lang="en-US" dirty="0" smtClean="0"/>
              <a:t>Communication</a:t>
            </a:r>
          </a:p>
          <a:p>
            <a:pPr lvl="1"/>
            <a:r>
              <a:rPr lang="en-US" dirty="0" smtClean="0"/>
              <a:t>Differentiation with technology</a:t>
            </a:r>
            <a:endParaRPr lang="en-US" dirty="0"/>
          </a:p>
          <a:p>
            <a:r>
              <a:rPr lang="en-US" dirty="0" smtClean="0"/>
              <a:t>Skills</a:t>
            </a:r>
          </a:p>
          <a:p>
            <a:pPr lvl="1"/>
            <a:r>
              <a:rPr lang="en-US" dirty="0" smtClean="0"/>
              <a:t>Analyzing educational articles</a:t>
            </a:r>
          </a:p>
          <a:p>
            <a:pPr lvl="1"/>
            <a:r>
              <a:rPr lang="en-US" dirty="0" smtClean="0"/>
              <a:t>Analyzing and implementing needs assessment and professional learning program</a:t>
            </a:r>
          </a:p>
          <a:p>
            <a:pPr lvl="1"/>
            <a:r>
              <a:rPr lang="en-US" dirty="0" smtClean="0"/>
              <a:t>Conducting User Experience research</a:t>
            </a:r>
            <a:endParaRPr lang="en-US" dirty="0"/>
          </a:p>
          <a:p>
            <a:r>
              <a:rPr lang="en-US" dirty="0" smtClean="0"/>
              <a:t>Beliefs</a:t>
            </a:r>
          </a:p>
          <a:p>
            <a:pPr lvl="1"/>
            <a:r>
              <a:rPr lang="en-US" dirty="0" smtClean="0"/>
              <a:t>Technology can be used by all</a:t>
            </a:r>
          </a:p>
          <a:p>
            <a:pPr lvl="1"/>
            <a:r>
              <a:rPr lang="en-US" dirty="0" smtClean="0"/>
              <a:t>Positivity and a smile goes a long way</a:t>
            </a:r>
          </a:p>
          <a:p>
            <a:pPr lvl="1"/>
            <a:r>
              <a:rPr lang="en-US" dirty="0" smtClean="0"/>
              <a:t>Educational research  is necessary to make changes</a:t>
            </a:r>
            <a:endParaRPr lang="en-US" dirty="0" smtClean="0"/>
          </a:p>
        </p:txBody>
      </p:sp>
    </p:spTree>
    <p:extLst>
      <p:ext uri="{BB962C8B-B14F-4D97-AF65-F5344CB8AC3E}">
        <p14:creationId xmlns:p14="http://schemas.microsoft.com/office/powerpoint/2010/main" val="329466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2" y="2209800"/>
            <a:ext cx="9144000" cy="1496291"/>
          </a:xfrm>
        </p:spPr>
        <p:txBody>
          <a:bodyPr>
            <a:normAutofit/>
          </a:bodyPr>
          <a:lstStyle/>
          <a:p>
            <a:r>
              <a:rPr lang="en-US" dirty="0" smtClean="0"/>
              <a:t>Function of Classroom Websites</a:t>
            </a:r>
            <a:endParaRPr lang="en-US" dirty="0"/>
          </a:p>
        </p:txBody>
      </p:sp>
      <p:sp>
        <p:nvSpPr>
          <p:cNvPr id="3" name="Subtitle 2"/>
          <p:cNvSpPr>
            <a:spLocks noGrp="1"/>
          </p:cNvSpPr>
          <p:nvPr>
            <p:ph type="subTitle" idx="1"/>
          </p:nvPr>
        </p:nvSpPr>
        <p:spPr>
          <a:xfrm>
            <a:off x="5410200" y="4800600"/>
            <a:ext cx="4876800" cy="2438400"/>
          </a:xfrm>
        </p:spPr>
        <p:txBody>
          <a:bodyPr>
            <a:noAutofit/>
          </a:bodyPr>
          <a:lstStyle/>
          <a:p>
            <a:pPr algn="l"/>
            <a:r>
              <a:rPr lang="en-US" sz="2400" dirty="0" smtClean="0">
                <a:solidFill>
                  <a:schemeClr val="tx1"/>
                </a:solidFill>
              </a:rPr>
              <a:t>Whitney Beem</a:t>
            </a:r>
          </a:p>
          <a:p>
            <a:pPr algn="l"/>
            <a:r>
              <a:rPr lang="en-US" sz="2400" dirty="0" smtClean="0">
                <a:solidFill>
                  <a:schemeClr val="tx1"/>
                </a:solidFill>
              </a:rPr>
              <a:t>7/12/12</a:t>
            </a:r>
          </a:p>
          <a:p>
            <a:pPr algn="l"/>
            <a:r>
              <a:rPr lang="en-US" sz="2400" dirty="0" smtClean="0">
                <a:solidFill>
                  <a:schemeClr val="tx1"/>
                </a:solidFill>
              </a:rPr>
              <a:t>Instructional Technology </a:t>
            </a:r>
          </a:p>
          <a:p>
            <a:pPr algn="l"/>
            <a:r>
              <a:rPr lang="en-US" sz="2400" dirty="0" smtClean="0">
                <a:solidFill>
                  <a:schemeClr val="tx1"/>
                </a:solidFill>
              </a:rPr>
              <a:t>Kennesaw State University</a:t>
            </a:r>
          </a:p>
        </p:txBody>
      </p:sp>
    </p:spTree>
    <p:extLst>
      <p:ext uri="{BB962C8B-B14F-4D97-AF65-F5344CB8AC3E}">
        <p14:creationId xmlns:p14="http://schemas.microsoft.com/office/powerpoint/2010/main" val="356750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609600"/>
            <a:ext cx="6512511" cy="1143000"/>
          </a:xfrm>
        </p:spPr>
        <p:txBody>
          <a:bodyPr>
            <a:normAutofit/>
          </a:bodyPr>
          <a:lstStyle/>
          <a:p>
            <a:pPr algn="r"/>
            <a:r>
              <a:rPr lang="en-US" dirty="0" smtClean="0"/>
              <a:t>Problem</a:t>
            </a:r>
            <a:endParaRPr lang="en-US" dirty="0"/>
          </a:p>
        </p:txBody>
      </p:sp>
      <p:sp>
        <p:nvSpPr>
          <p:cNvPr id="3" name="Subtitle 2"/>
          <p:cNvSpPr>
            <a:spLocks noGrp="1"/>
          </p:cNvSpPr>
          <p:nvPr>
            <p:ph idx="1"/>
          </p:nvPr>
        </p:nvSpPr>
        <p:spPr>
          <a:xfrm>
            <a:off x="-20782" y="1600200"/>
            <a:ext cx="9164782" cy="5638800"/>
          </a:xfrm>
        </p:spPr>
        <p:txBody>
          <a:bodyPr>
            <a:noAutofit/>
          </a:bodyPr>
          <a:lstStyle/>
          <a:p>
            <a:r>
              <a:rPr lang="en-US" sz="2400" dirty="0"/>
              <a:t>With communication starting to be primarily centered on the Internet, teachers are starting to use their classroom websites as a communication tool with parents and students.  However, with this new communication tool, </a:t>
            </a:r>
            <a:r>
              <a:rPr lang="en-US" sz="2400" dirty="0" smtClean="0"/>
              <a:t>teachers are not aware of how their classroom websites are being used by parents and students. </a:t>
            </a:r>
            <a:endParaRPr lang="en-US" sz="2400" dirty="0"/>
          </a:p>
        </p:txBody>
      </p:sp>
    </p:spTree>
    <p:extLst>
      <p:ext uri="{BB962C8B-B14F-4D97-AF65-F5344CB8AC3E}">
        <p14:creationId xmlns:p14="http://schemas.microsoft.com/office/powerpoint/2010/main" val="281989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0707" y="609600"/>
            <a:ext cx="6512511" cy="1143000"/>
          </a:xfrm>
        </p:spPr>
        <p:txBody>
          <a:bodyPr/>
          <a:lstStyle/>
          <a:p>
            <a:pPr algn="r"/>
            <a:r>
              <a:rPr lang="en-US" dirty="0" smtClean="0"/>
              <a:t>Plan and Evaluation</a:t>
            </a:r>
            <a:endParaRPr lang="en-US" dirty="0"/>
          </a:p>
        </p:txBody>
      </p:sp>
      <p:sp>
        <p:nvSpPr>
          <p:cNvPr id="4" name="Content Placeholder 3"/>
          <p:cNvSpPr>
            <a:spLocks noGrp="1"/>
          </p:cNvSpPr>
          <p:nvPr>
            <p:ph sz="half" idx="1"/>
          </p:nvPr>
        </p:nvSpPr>
        <p:spPr>
          <a:xfrm>
            <a:off x="0" y="1447800"/>
            <a:ext cx="4492751" cy="5250873"/>
          </a:xfrm>
        </p:spPr>
        <p:txBody>
          <a:bodyPr>
            <a:normAutofit fontScale="92500" lnSpcReduction="10000"/>
          </a:bodyPr>
          <a:lstStyle/>
          <a:p>
            <a:r>
              <a:rPr lang="en-US" sz="2200" dirty="0" smtClean="0"/>
              <a:t>Tasks</a:t>
            </a:r>
            <a:endParaRPr lang="en-US" sz="2200" dirty="0"/>
          </a:p>
          <a:p>
            <a:pPr lvl="1"/>
            <a:r>
              <a:rPr lang="en-US" sz="2100" dirty="0"/>
              <a:t>Surveying parents on what they </a:t>
            </a:r>
            <a:r>
              <a:rPr lang="en-US" sz="2100" dirty="0" smtClean="0"/>
              <a:t>want </a:t>
            </a:r>
            <a:r>
              <a:rPr lang="en-US" sz="2100" dirty="0" smtClean="0"/>
              <a:t>from </a:t>
            </a:r>
            <a:r>
              <a:rPr lang="en-US" sz="2100" dirty="0"/>
              <a:t>classroom websites</a:t>
            </a:r>
          </a:p>
          <a:p>
            <a:pPr lvl="1"/>
            <a:r>
              <a:rPr lang="en-US" sz="2100" dirty="0"/>
              <a:t>Surveying teachers on how they use classroom websites</a:t>
            </a:r>
          </a:p>
          <a:p>
            <a:pPr lvl="1"/>
            <a:r>
              <a:rPr lang="en-US" sz="2100" dirty="0"/>
              <a:t>Conducting research in educational journals </a:t>
            </a:r>
            <a:r>
              <a:rPr lang="en-US" sz="2100" dirty="0" smtClean="0"/>
              <a:t>on communication in education and User Experience (UX) research  on websites</a:t>
            </a:r>
            <a:endParaRPr lang="en-US" sz="2100" dirty="0"/>
          </a:p>
          <a:p>
            <a:pPr lvl="1"/>
            <a:r>
              <a:rPr lang="en-US" sz="2100" dirty="0"/>
              <a:t>Conducting </a:t>
            </a:r>
            <a:r>
              <a:rPr lang="en-US" sz="2100" dirty="0" smtClean="0"/>
              <a:t>UX </a:t>
            </a:r>
            <a:r>
              <a:rPr lang="en-US" sz="2100" dirty="0"/>
              <a:t>on different types of classroom websites based on the surveys and literature review</a:t>
            </a:r>
          </a:p>
          <a:p>
            <a:pPr lvl="1"/>
            <a:r>
              <a:rPr lang="en-US" sz="2100" dirty="0"/>
              <a:t>Write a research article examining the results from the </a:t>
            </a:r>
            <a:r>
              <a:rPr lang="en-US" sz="2100" dirty="0" smtClean="0"/>
              <a:t>UX research</a:t>
            </a:r>
            <a:endParaRPr lang="en-US" sz="2100" dirty="0"/>
          </a:p>
          <a:p>
            <a:pPr lvl="1"/>
            <a:r>
              <a:rPr lang="en-US" sz="2100" dirty="0"/>
              <a:t>Create a Teacher Tube video explaining the research and how it can be implemented in the classroom</a:t>
            </a:r>
          </a:p>
          <a:p>
            <a:endParaRPr lang="en-US" dirty="0"/>
          </a:p>
        </p:txBody>
      </p:sp>
      <p:sp>
        <p:nvSpPr>
          <p:cNvPr id="5" name="Content Placeholder 4"/>
          <p:cNvSpPr>
            <a:spLocks noGrp="1"/>
          </p:cNvSpPr>
          <p:nvPr>
            <p:ph sz="half" idx="2"/>
          </p:nvPr>
        </p:nvSpPr>
        <p:spPr>
          <a:xfrm>
            <a:off x="4495800" y="1371600"/>
            <a:ext cx="4648200" cy="4869874"/>
          </a:xfrm>
        </p:spPr>
        <p:txBody>
          <a:bodyPr>
            <a:noAutofit/>
          </a:bodyPr>
          <a:lstStyle/>
          <a:p>
            <a:r>
              <a:rPr lang="en-US" dirty="0" smtClean="0"/>
              <a:t>Deliverables</a:t>
            </a:r>
            <a:endParaRPr lang="en-US" dirty="0"/>
          </a:p>
          <a:p>
            <a:pPr lvl="1"/>
            <a:r>
              <a:rPr lang="en-US" dirty="0" smtClean="0"/>
              <a:t>Data analysis </a:t>
            </a:r>
            <a:r>
              <a:rPr lang="en-US" dirty="0"/>
              <a:t>based on both parent and teacher surveys on their wants </a:t>
            </a:r>
            <a:r>
              <a:rPr lang="en-US" dirty="0" smtClean="0"/>
              <a:t>from </a:t>
            </a:r>
            <a:r>
              <a:rPr lang="en-US" dirty="0"/>
              <a:t>classroom </a:t>
            </a:r>
            <a:r>
              <a:rPr lang="en-US" dirty="0" smtClean="0"/>
              <a:t>websites</a:t>
            </a:r>
            <a:endParaRPr lang="en-US" dirty="0"/>
          </a:p>
          <a:p>
            <a:pPr lvl="1"/>
            <a:r>
              <a:rPr lang="en-US" dirty="0"/>
              <a:t>L</a:t>
            </a:r>
            <a:r>
              <a:rPr lang="en-US" dirty="0" smtClean="0"/>
              <a:t>iterature </a:t>
            </a:r>
            <a:r>
              <a:rPr lang="en-US" dirty="0"/>
              <a:t>review on </a:t>
            </a:r>
            <a:r>
              <a:rPr lang="en-US" dirty="0" smtClean="0"/>
              <a:t>communication and UX research on websites </a:t>
            </a:r>
            <a:endParaRPr lang="en-US" dirty="0"/>
          </a:p>
          <a:p>
            <a:pPr lvl="1"/>
            <a:r>
              <a:rPr lang="en-US" dirty="0"/>
              <a:t>D</a:t>
            </a:r>
            <a:r>
              <a:rPr lang="en-US" dirty="0" smtClean="0"/>
              <a:t>ata </a:t>
            </a:r>
            <a:r>
              <a:rPr lang="en-US" dirty="0"/>
              <a:t>from UX presented in appropriate tabular and graphical representations based on populations </a:t>
            </a:r>
            <a:r>
              <a:rPr lang="en-US" dirty="0" smtClean="0"/>
              <a:t>including </a:t>
            </a:r>
            <a:r>
              <a:rPr lang="en-US" dirty="0"/>
              <a:t>a variety of open ended response quotes, </a:t>
            </a:r>
          </a:p>
          <a:p>
            <a:pPr lvl="1"/>
            <a:r>
              <a:rPr lang="en-US" dirty="0"/>
              <a:t>R</a:t>
            </a:r>
            <a:r>
              <a:rPr lang="en-US" dirty="0" smtClean="0"/>
              <a:t>esearch </a:t>
            </a:r>
            <a:r>
              <a:rPr lang="en-US" dirty="0"/>
              <a:t>article examining the results </a:t>
            </a:r>
            <a:r>
              <a:rPr lang="en-US" dirty="0" smtClean="0"/>
              <a:t>and implication of the UX research</a:t>
            </a:r>
            <a:endParaRPr lang="en-US" dirty="0"/>
          </a:p>
          <a:p>
            <a:pPr lvl="1"/>
            <a:r>
              <a:rPr lang="en-US" dirty="0" smtClean="0"/>
              <a:t>10 </a:t>
            </a:r>
            <a:r>
              <a:rPr lang="en-US" dirty="0"/>
              <a:t>minute video will be uploaded to Teacher Tube explaining the results of our research and how teachers can implement/change their classroom websites to be more effective</a:t>
            </a:r>
            <a:r>
              <a:rPr lang="en-US" dirty="0" smtClean="0"/>
              <a:t>.</a:t>
            </a:r>
            <a:endParaRPr lang="en-US" dirty="0"/>
          </a:p>
        </p:txBody>
      </p:sp>
    </p:spTree>
    <p:extLst>
      <p:ext uri="{BB962C8B-B14F-4D97-AF65-F5344CB8AC3E}">
        <p14:creationId xmlns:p14="http://schemas.microsoft.com/office/powerpoint/2010/main" val="4041502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458201" cy="1143000"/>
          </a:xfrm>
        </p:spPr>
        <p:txBody>
          <a:bodyPr/>
          <a:lstStyle/>
          <a:p>
            <a:pPr algn="r"/>
            <a:r>
              <a:rPr lang="en-US" dirty="0" smtClean="0"/>
              <a:t>Classroom Expectation Survey</a:t>
            </a:r>
            <a:endParaRPr lang="en-US" dirty="0"/>
          </a:p>
        </p:txBody>
      </p:sp>
      <p:sp>
        <p:nvSpPr>
          <p:cNvPr id="3" name="Content Placeholder 2"/>
          <p:cNvSpPr>
            <a:spLocks noGrp="1"/>
          </p:cNvSpPr>
          <p:nvPr>
            <p:ph idx="1"/>
          </p:nvPr>
        </p:nvSpPr>
        <p:spPr>
          <a:xfrm>
            <a:off x="0" y="1447800"/>
            <a:ext cx="8915400" cy="5010912"/>
          </a:xfrm>
        </p:spPr>
        <p:txBody>
          <a:bodyPr/>
          <a:lstStyle/>
          <a:p>
            <a:r>
              <a:rPr lang="en-US" dirty="0" smtClean="0"/>
              <a:t>The </a:t>
            </a:r>
            <a:r>
              <a:rPr lang="en-US" dirty="0"/>
              <a:t>purpose of this survey is to gather opinions of </a:t>
            </a:r>
            <a:r>
              <a:rPr lang="en-US" dirty="0" smtClean="0"/>
              <a:t>parents/teachers </a:t>
            </a:r>
            <a:r>
              <a:rPr lang="en-US" dirty="0"/>
              <a:t>on the uses of classroom websites. It will take approximately 3 minutes to complete. When finished, please click the submit button at the bottom of the page to ensure your answers are recorded.</a:t>
            </a:r>
            <a:endParaRPr lang="en-US" dirty="0"/>
          </a:p>
        </p:txBody>
      </p:sp>
    </p:spTree>
    <p:extLst>
      <p:ext uri="{BB962C8B-B14F-4D97-AF65-F5344CB8AC3E}">
        <p14:creationId xmlns:p14="http://schemas.microsoft.com/office/powerpoint/2010/main" val="3943309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066800"/>
          </a:xfrm>
        </p:spPr>
        <p:txBody>
          <a:bodyPr/>
          <a:lstStyle/>
          <a:p>
            <a:pPr algn="r"/>
            <a:r>
              <a:rPr lang="en-US" dirty="0" smtClean="0"/>
              <a:t>Classroom Expectation Survey Results</a:t>
            </a:r>
            <a:endParaRPr lang="en-US" dirty="0"/>
          </a:p>
        </p:txBody>
      </p:sp>
      <p:sp>
        <p:nvSpPr>
          <p:cNvPr id="4" name="Content Placeholder 3"/>
          <p:cNvSpPr>
            <a:spLocks noGrp="1"/>
          </p:cNvSpPr>
          <p:nvPr>
            <p:ph sz="half" idx="1"/>
          </p:nvPr>
        </p:nvSpPr>
        <p:spPr>
          <a:xfrm>
            <a:off x="4572000" y="1149476"/>
            <a:ext cx="4495800" cy="5403787"/>
          </a:xfrm>
        </p:spPr>
        <p:txBody>
          <a:bodyPr>
            <a:normAutofit/>
          </a:bodyPr>
          <a:lstStyle/>
          <a:p>
            <a:r>
              <a:rPr lang="en-US" sz="1800" dirty="0" smtClean="0"/>
              <a:t>Teachers</a:t>
            </a:r>
          </a:p>
          <a:p>
            <a:pPr lvl="1"/>
            <a:r>
              <a:rPr lang="en-US" sz="1800" dirty="0" smtClean="0"/>
              <a:t>I update my class website</a:t>
            </a:r>
          </a:p>
          <a:p>
            <a:pPr lvl="1"/>
            <a:endParaRPr lang="en-US" sz="1800" dirty="0"/>
          </a:p>
          <a:p>
            <a:pPr lvl="1"/>
            <a:endParaRPr lang="en-US" sz="1800" dirty="0" smtClean="0"/>
          </a:p>
          <a:p>
            <a:pPr lvl="1"/>
            <a:endParaRPr lang="en-US" sz="1800" dirty="0" smtClean="0"/>
          </a:p>
          <a:p>
            <a:pPr lvl="1"/>
            <a:endParaRPr lang="en-US" sz="1800" dirty="0" smtClean="0"/>
          </a:p>
          <a:p>
            <a:pPr lvl="1"/>
            <a:endParaRPr lang="en-US" sz="1800" dirty="0"/>
          </a:p>
          <a:p>
            <a:pPr lvl="1"/>
            <a:r>
              <a:rPr lang="en-US" sz="1800" dirty="0" smtClean="0"/>
              <a:t>The content on my website includes</a:t>
            </a:r>
          </a:p>
          <a:p>
            <a:pPr lvl="1"/>
            <a:endParaRPr lang="en-US" sz="1800" dirty="0"/>
          </a:p>
          <a:p>
            <a:endParaRPr lang="en-US" sz="1800" dirty="0"/>
          </a:p>
        </p:txBody>
      </p:sp>
      <p:sp>
        <p:nvSpPr>
          <p:cNvPr id="5" name="Content Placeholder 4"/>
          <p:cNvSpPr>
            <a:spLocks noGrp="1"/>
          </p:cNvSpPr>
          <p:nvPr>
            <p:ph sz="half" idx="2"/>
          </p:nvPr>
        </p:nvSpPr>
        <p:spPr>
          <a:xfrm>
            <a:off x="-14514" y="1108138"/>
            <a:ext cx="4343400" cy="5479987"/>
          </a:xfrm>
        </p:spPr>
        <p:txBody>
          <a:bodyPr>
            <a:normAutofit/>
          </a:bodyPr>
          <a:lstStyle/>
          <a:p>
            <a:r>
              <a:rPr lang="en-US" sz="1800" dirty="0" smtClean="0"/>
              <a:t>Parents</a:t>
            </a:r>
          </a:p>
          <a:p>
            <a:pPr lvl="1"/>
            <a:r>
              <a:rPr lang="en-US" sz="1800" dirty="0"/>
              <a:t> I go to teacher websites</a:t>
            </a:r>
          </a:p>
          <a:p>
            <a:pPr lvl="1"/>
            <a:endParaRPr lang="en-US" sz="1800" dirty="0" smtClean="0"/>
          </a:p>
          <a:p>
            <a:pPr lvl="1"/>
            <a:endParaRPr lang="en-US" sz="1800" dirty="0"/>
          </a:p>
          <a:p>
            <a:pPr lvl="1"/>
            <a:endParaRPr lang="en-US" sz="1800" dirty="0" smtClean="0"/>
          </a:p>
          <a:p>
            <a:pPr lvl="1"/>
            <a:endParaRPr lang="en-US" sz="1800" dirty="0"/>
          </a:p>
          <a:p>
            <a:pPr marL="411480" lvl="1" indent="0">
              <a:buNone/>
            </a:pPr>
            <a:endParaRPr lang="en-US" sz="1800" dirty="0"/>
          </a:p>
          <a:p>
            <a:pPr lvl="1"/>
            <a:r>
              <a:rPr lang="en-US" sz="1800" dirty="0" smtClean="0"/>
              <a:t>I go to teacher websites to look for</a:t>
            </a:r>
            <a:endParaRPr lang="en-US" sz="1800" dirty="0"/>
          </a:p>
        </p:txBody>
      </p:sp>
      <p:pic>
        <p:nvPicPr>
          <p:cNvPr id="10" name="Picture 9" descr="C:\Users\Rubert\Desktop\Edit form - [ Classroom Website  Parent Opinion ] - Google Docs_files\chart(4)"/>
          <p:cNvPicPr/>
          <p:nvPr/>
        </p:nvPicPr>
        <p:blipFill>
          <a:blip r:embed="rId3">
            <a:extLst>
              <a:ext uri="{28A0092B-C50C-407E-A947-70E740481C1C}">
                <a14:useLocalDpi xmlns:a14="http://schemas.microsoft.com/office/drawing/2010/main" val="0"/>
              </a:ext>
            </a:extLst>
          </a:blip>
          <a:srcRect/>
          <a:stretch>
            <a:fillRect/>
          </a:stretch>
        </p:blipFill>
        <p:spPr bwMode="auto">
          <a:xfrm>
            <a:off x="899886" y="1793939"/>
            <a:ext cx="3177222" cy="1524000"/>
          </a:xfrm>
          <a:prstGeom prst="rect">
            <a:avLst/>
          </a:prstGeom>
          <a:noFill/>
          <a:ln>
            <a:noFill/>
          </a:ln>
        </p:spPr>
      </p:pic>
      <p:pic>
        <p:nvPicPr>
          <p:cNvPr id="11" name="Picture 10" descr="C:\Users\Rubert\Desktop\Edit form - [ Classroom Website  Parent Opinion ] - Google Docs_files\chart(5)"/>
          <p:cNvPicPr/>
          <p:nvPr/>
        </p:nvPicPr>
        <p:blipFill>
          <a:blip r:embed="rId4">
            <a:extLst>
              <a:ext uri="{28A0092B-C50C-407E-A947-70E740481C1C}">
                <a14:useLocalDpi xmlns:a14="http://schemas.microsoft.com/office/drawing/2010/main" val="0"/>
              </a:ext>
            </a:extLst>
          </a:blip>
          <a:srcRect/>
          <a:stretch>
            <a:fillRect/>
          </a:stretch>
        </p:blipFill>
        <p:spPr bwMode="auto">
          <a:xfrm>
            <a:off x="899886" y="3698938"/>
            <a:ext cx="3283585" cy="2854325"/>
          </a:xfrm>
          <a:prstGeom prst="rect">
            <a:avLst/>
          </a:prstGeom>
          <a:noFill/>
          <a:ln>
            <a:noFill/>
          </a:ln>
        </p:spPr>
      </p:pic>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225084924"/>
              </p:ext>
            </p:extLst>
          </p:nvPr>
        </p:nvGraphicFramePr>
        <p:xfrm>
          <a:off x="5257800" y="1793938"/>
          <a:ext cx="3057525" cy="1595230"/>
        </p:xfrm>
        <a:graphic>
          <a:graphicData uri="http://schemas.openxmlformats.org/presentationml/2006/ole">
            <mc:AlternateContent xmlns:mc="http://schemas.openxmlformats.org/markup-compatibility/2006">
              <mc:Choice xmlns:v="urn:schemas-microsoft-com:vml" Requires="v">
                <p:oleObj spid="_x0000_s2052" name="Bitmap Image" r:id="rId5" imgW="3285714" imgH="1714739" progId="Paint.Picture">
                  <p:embed/>
                </p:oleObj>
              </mc:Choice>
              <mc:Fallback>
                <p:oleObj name="Bitmap Image" r:id="rId5" imgW="3285714" imgH="1714739"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1793938"/>
                        <a:ext cx="3057525" cy="1595230"/>
                      </a:xfrm>
                      <a:prstGeom prst="rect">
                        <a:avLst/>
                      </a:prstGeom>
                      <a:noFill/>
                    </p:spPr>
                  </p:pic>
                </p:oleObj>
              </mc:Fallback>
            </mc:AlternateContent>
          </a:graphicData>
        </a:graphic>
      </p:graphicFrame>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776118799"/>
              </p:ext>
            </p:extLst>
          </p:nvPr>
        </p:nvGraphicFramePr>
        <p:xfrm>
          <a:off x="5181600" y="3666033"/>
          <a:ext cx="3286125" cy="3143250"/>
        </p:xfrm>
        <a:graphic>
          <a:graphicData uri="http://schemas.openxmlformats.org/presentationml/2006/ole">
            <mc:AlternateContent xmlns:mc="http://schemas.openxmlformats.org/markup-compatibility/2006">
              <mc:Choice xmlns:v="urn:schemas-microsoft-com:vml" Requires="v">
                <p:oleObj spid="_x0000_s2053" name="Bitmap Image" r:id="rId7" imgW="3285714" imgH="3142857" progId="Paint.Picture">
                  <p:embed/>
                </p:oleObj>
              </mc:Choice>
              <mc:Fallback>
                <p:oleObj name="Bitmap Image" r:id="rId7" imgW="3285714" imgH="3142857" progId="Paint.Pictur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3666033"/>
                        <a:ext cx="3286125" cy="314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83740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458201" cy="1143000"/>
          </a:xfrm>
        </p:spPr>
        <p:txBody>
          <a:bodyPr>
            <a:normAutofit/>
          </a:bodyPr>
          <a:lstStyle/>
          <a:p>
            <a:pPr algn="r"/>
            <a:r>
              <a:rPr lang="en-US" dirty="0" smtClean="0"/>
              <a:t>UX Research Part 1</a:t>
            </a:r>
            <a:endParaRPr lang="en-US" dirty="0"/>
          </a:p>
        </p:txBody>
      </p:sp>
      <p:sp>
        <p:nvSpPr>
          <p:cNvPr id="3" name="Content Placeholder 2"/>
          <p:cNvSpPr>
            <a:spLocks noGrp="1"/>
          </p:cNvSpPr>
          <p:nvPr>
            <p:ph idx="1"/>
          </p:nvPr>
        </p:nvSpPr>
        <p:spPr>
          <a:xfrm>
            <a:off x="0" y="1447800"/>
            <a:ext cx="8915400" cy="5010912"/>
          </a:xfrm>
        </p:spPr>
        <p:txBody>
          <a:bodyPr/>
          <a:lstStyle/>
          <a:p>
            <a:r>
              <a:rPr lang="en-US" dirty="0"/>
              <a:t>For the first part of this research project, you will view screen shots of different classroom website layouts. You will get 15 seconds for each screen shot of each website’s home page. During that time please take note of any aspects of the layout you like, any aspects you do not like, and the overall functionality of the classroom website. You will not be able to interact with the websites, only look. All names, faces, and schools have been blocked out for privacy. After 15 seconds, the next screen shot will automatically appear. After viewing all the screen shots, a survey will be given to gather your overall opinions.</a:t>
            </a:r>
          </a:p>
          <a:p>
            <a:endParaRPr lang="en-US" dirty="0"/>
          </a:p>
        </p:txBody>
      </p:sp>
    </p:spTree>
    <p:extLst>
      <p:ext uri="{BB962C8B-B14F-4D97-AF65-F5344CB8AC3E}">
        <p14:creationId xmlns:p14="http://schemas.microsoft.com/office/powerpoint/2010/main" val="122324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8" y="609600"/>
            <a:ext cx="8229600" cy="1066800"/>
          </a:xfrm>
        </p:spPr>
        <p:txBody>
          <a:bodyPr>
            <a:normAutofit/>
          </a:bodyPr>
          <a:lstStyle/>
          <a:p>
            <a:pPr algn="r"/>
            <a:r>
              <a:rPr lang="en-US" dirty="0" smtClean="0"/>
              <a:t>UX Research Part 1 Results</a:t>
            </a:r>
            <a:endParaRPr lang="en-US" dirty="0"/>
          </a:p>
        </p:txBody>
      </p:sp>
      <p:sp>
        <p:nvSpPr>
          <p:cNvPr id="6" name="Content Placeholder 5"/>
          <p:cNvSpPr>
            <a:spLocks noGrp="1"/>
          </p:cNvSpPr>
          <p:nvPr>
            <p:ph sz="half" idx="1"/>
          </p:nvPr>
        </p:nvSpPr>
        <p:spPr>
          <a:xfrm>
            <a:off x="0" y="1676400"/>
            <a:ext cx="4495800" cy="5327587"/>
          </a:xfrm>
        </p:spPr>
        <p:txBody>
          <a:bodyPr/>
          <a:lstStyle/>
          <a:p>
            <a:r>
              <a:rPr lang="en-US" dirty="0"/>
              <a:t>As a </a:t>
            </a:r>
            <a:r>
              <a:rPr lang="en-US" dirty="0" smtClean="0"/>
              <a:t>parent, </a:t>
            </a:r>
            <a:r>
              <a:rPr lang="en-US" dirty="0"/>
              <a:t>I would prefer to use the classroom website </a:t>
            </a:r>
            <a:r>
              <a:rPr lang="en-US" dirty="0" smtClean="0"/>
              <a:t>with</a:t>
            </a:r>
          </a:p>
          <a:p>
            <a:endParaRPr lang="en-US" dirty="0">
              <a:latin typeface="Calibri"/>
              <a:ea typeface="Calibri"/>
              <a:cs typeface="Times New Roman"/>
            </a:endParaRPr>
          </a:p>
          <a:p>
            <a:endParaRPr lang="en-US" dirty="0" smtClean="0">
              <a:latin typeface="Calibri"/>
              <a:ea typeface="Calibri"/>
              <a:cs typeface="Times New Roman"/>
            </a:endParaRPr>
          </a:p>
          <a:p>
            <a:endParaRPr lang="en-US" dirty="0">
              <a:latin typeface="Calibri"/>
              <a:ea typeface="Calibri"/>
              <a:cs typeface="Times New Roman"/>
            </a:endParaRPr>
          </a:p>
          <a:p>
            <a:endParaRPr lang="en-US" dirty="0" smtClean="0">
              <a:latin typeface="Calibri"/>
              <a:ea typeface="Calibri"/>
              <a:cs typeface="Times New Roman"/>
            </a:endParaRPr>
          </a:p>
          <a:p>
            <a:endParaRPr lang="en-US" dirty="0">
              <a:latin typeface="Calibri"/>
              <a:ea typeface="Calibri"/>
              <a:cs typeface="Times New Roman"/>
            </a:endParaRPr>
          </a:p>
          <a:p>
            <a:r>
              <a:rPr lang="en-US" dirty="0"/>
              <a:t>As a parent, I </a:t>
            </a:r>
            <a:r>
              <a:rPr lang="en-US" dirty="0" smtClean="0"/>
              <a:t>would NOT </a:t>
            </a:r>
            <a:r>
              <a:rPr lang="en-US" dirty="0"/>
              <a:t>prefer to use the classroom website with</a:t>
            </a:r>
            <a:endParaRPr lang="en-US" dirty="0">
              <a:latin typeface="Calibri"/>
              <a:ea typeface="Calibri"/>
              <a:cs typeface="Times New Roman"/>
            </a:endParaRPr>
          </a:p>
          <a:p>
            <a:endParaRPr lang="en-US" dirty="0">
              <a:latin typeface="Calibri"/>
              <a:ea typeface="Calibri"/>
              <a:cs typeface="Times New Roman"/>
            </a:endParaRPr>
          </a:p>
          <a:p>
            <a:endParaRPr lang="en-US" dirty="0"/>
          </a:p>
        </p:txBody>
      </p:sp>
      <p:sp>
        <p:nvSpPr>
          <p:cNvPr id="7" name="Content Placeholder 6"/>
          <p:cNvSpPr>
            <a:spLocks noGrp="1"/>
          </p:cNvSpPr>
          <p:nvPr>
            <p:ph sz="half" idx="2"/>
          </p:nvPr>
        </p:nvSpPr>
        <p:spPr>
          <a:xfrm>
            <a:off x="4648200" y="1600200"/>
            <a:ext cx="4191000" cy="5175187"/>
          </a:xfrm>
        </p:spPr>
        <p:txBody>
          <a:bodyPr/>
          <a:lstStyle/>
          <a:p>
            <a:r>
              <a:rPr lang="en-US" dirty="0"/>
              <a:t>As a </a:t>
            </a:r>
            <a:r>
              <a:rPr lang="en-US" dirty="0" smtClean="0"/>
              <a:t>teacher, </a:t>
            </a:r>
            <a:r>
              <a:rPr lang="en-US" dirty="0"/>
              <a:t>I would prefer to use the classroom website with</a:t>
            </a:r>
          </a:p>
          <a:p>
            <a:endParaRPr lang="en-US" dirty="0" smtClean="0"/>
          </a:p>
          <a:p>
            <a:endParaRPr lang="en-US" dirty="0"/>
          </a:p>
          <a:p>
            <a:endParaRPr lang="en-US" dirty="0" smtClean="0"/>
          </a:p>
          <a:p>
            <a:endParaRPr lang="en-US" dirty="0"/>
          </a:p>
          <a:p>
            <a:endParaRPr lang="en-US" dirty="0" smtClean="0"/>
          </a:p>
          <a:p>
            <a:r>
              <a:rPr lang="en-US" dirty="0"/>
              <a:t>As a </a:t>
            </a:r>
            <a:r>
              <a:rPr lang="en-US" dirty="0" smtClean="0"/>
              <a:t>teacher, </a:t>
            </a:r>
            <a:r>
              <a:rPr lang="en-US" dirty="0"/>
              <a:t>I would NOT prefer to use the classroom website with</a:t>
            </a:r>
            <a:endParaRPr lang="en-US" dirty="0">
              <a:latin typeface="Calibri"/>
              <a:ea typeface="Calibri"/>
              <a:cs typeface="Times New Roman"/>
            </a:endParaRP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890893"/>
              </p:ext>
            </p:extLst>
          </p:nvPr>
        </p:nvGraphicFramePr>
        <p:xfrm>
          <a:off x="457200" y="2362200"/>
          <a:ext cx="3286125" cy="1714500"/>
        </p:xfrm>
        <a:graphic>
          <a:graphicData uri="http://schemas.openxmlformats.org/presentationml/2006/ole">
            <mc:AlternateContent xmlns:mc="http://schemas.openxmlformats.org/markup-compatibility/2006">
              <mc:Choice xmlns:v="urn:schemas-microsoft-com:vml" Requires="v">
                <p:oleObj spid="_x0000_s3078" name="Bitmap Image" r:id="rId3" imgW="3285714" imgH="1714739" progId="Paint.Picture">
                  <p:embed/>
                </p:oleObj>
              </mc:Choice>
              <mc:Fallback>
                <p:oleObj name="Bitmap Image" r:id="rId3" imgW="3285714" imgH="171473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62200"/>
                        <a:ext cx="3286125" cy="171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945902938"/>
              </p:ext>
            </p:extLst>
          </p:nvPr>
        </p:nvGraphicFramePr>
        <p:xfrm>
          <a:off x="457200" y="4648200"/>
          <a:ext cx="3286125" cy="1714500"/>
        </p:xfrm>
        <a:graphic>
          <a:graphicData uri="http://schemas.openxmlformats.org/presentationml/2006/ole">
            <mc:AlternateContent xmlns:mc="http://schemas.openxmlformats.org/markup-compatibility/2006">
              <mc:Choice xmlns:v="urn:schemas-microsoft-com:vml" Requires="v">
                <p:oleObj spid="_x0000_s3079" name="Bitmap Image" r:id="rId5" imgW="3285714" imgH="1714739" progId="Paint.Picture">
                  <p:embed/>
                </p:oleObj>
              </mc:Choice>
              <mc:Fallback>
                <p:oleObj name="Bitmap Image" r:id="rId5" imgW="3285714" imgH="1714739"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648200"/>
                        <a:ext cx="3286125" cy="171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980410667"/>
              </p:ext>
            </p:extLst>
          </p:nvPr>
        </p:nvGraphicFramePr>
        <p:xfrm>
          <a:off x="4953000" y="2362200"/>
          <a:ext cx="3286125" cy="1714500"/>
        </p:xfrm>
        <a:graphic>
          <a:graphicData uri="http://schemas.openxmlformats.org/presentationml/2006/ole">
            <mc:AlternateContent xmlns:mc="http://schemas.openxmlformats.org/markup-compatibility/2006">
              <mc:Choice xmlns:v="urn:schemas-microsoft-com:vml" Requires="v">
                <p:oleObj spid="_x0000_s3080" name="Bitmap Image" r:id="rId7" imgW="3285714" imgH="1714739" progId="Paint.Picture">
                  <p:embed/>
                </p:oleObj>
              </mc:Choice>
              <mc:Fallback>
                <p:oleObj name="Bitmap Image" r:id="rId7" imgW="3285714" imgH="1714739" progId="Paint.Pictur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2362200"/>
                        <a:ext cx="3286125" cy="171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1556562027"/>
              </p:ext>
            </p:extLst>
          </p:nvPr>
        </p:nvGraphicFramePr>
        <p:xfrm>
          <a:off x="5029200" y="4724400"/>
          <a:ext cx="3286125" cy="1714500"/>
        </p:xfrm>
        <a:graphic>
          <a:graphicData uri="http://schemas.openxmlformats.org/presentationml/2006/ole">
            <mc:AlternateContent xmlns:mc="http://schemas.openxmlformats.org/markup-compatibility/2006">
              <mc:Choice xmlns:v="urn:schemas-microsoft-com:vml" Requires="v">
                <p:oleObj spid="_x0000_s3081" name="Bitmap Image" r:id="rId9" imgW="3285714" imgH="1714739" progId="Paint.Picture">
                  <p:embed/>
                </p:oleObj>
              </mc:Choice>
              <mc:Fallback>
                <p:oleObj name="Bitmap Image" r:id="rId9" imgW="3285714" imgH="1714739" progId="Paint.Picture">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4724400"/>
                        <a:ext cx="3286125" cy="171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89493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458201" cy="1143000"/>
          </a:xfrm>
        </p:spPr>
        <p:txBody>
          <a:bodyPr>
            <a:normAutofit/>
          </a:bodyPr>
          <a:lstStyle/>
          <a:p>
            <a:pPr algn="r"/>
            <a:r>
              <a:rPr lang="en-US" dirty="0" smtClean="0"/>
              <a:t>UX Research Part 2</a:t>
            </a:r>
            <a:endParaRPr lang="en-US" dirty="0"/>
          </a:p>
        </p:txBody>
      </p:sp>
      <p:sp>
        <p:nvSpPr>
          <p:cNvPr id="3" name="Content Placeholder 2"/>
          <p:cNvSpPr>
            <a:spLocks noGrp="1"/>
          </p:cNvSpPr>
          <p:nvPr>
            <p:ph idx="1"/>
          </p:nvPr>
        </p:nvSpPr>
        <p:spPr>
          <a:xfrm>
            <a:off x="0" y="1447800"/>
            <a:ext cx="8915400" cy="5410200"/>
          </a:xfrm>
        </p:spPr>
        <p:txBody>
          <a:bodyPr>
            <a:normAutofit fontScale="92500" lnSpcReduction="20000"/>
          </a:bodyPr>
          <a:lstStyle/>
          <a:p>
            <a:r>
              <a:rPr lang="en-US" dirty="0"/>
              <a:t>For the second part of this research project,  you will have four different tasks to complete. For each task, you will be asked to locate a piece of information. Each slide will have the task at the top and the website you will use to locate the information in the middle of the screen. Instead of screen shots like the first part, this part will have live websites embedded in each slide. Use your mouse like you normally would to locate the information. Once you have found the information, tell the proctor, and then click on the slide to proceed to the next task. All the tasks will relate to different formats for communicating daily assignments and homework on a classroom website. Once all four tasks have been completed, a survey will be given to gather your experience and opinion on the functionality of the website and how each communicated daily assignments and homework</a:t>
            </a:r>
            <a:r>
              <a:rPr lang="en-US" dirty="0" smtClean="0"/>
              <a:t>.</a:t>
            </a:r>
            <a:endParaRPr lang="en-US" dirty="0"/>
          </a:p>
        </p:txBody>
      </p:sp>
    </p:spTree>
    <p:extLst>
      <p:ext uri="{BB962C8B-B14F-4D97-AF65-F5344CB8AC3E}">
        <p14:creationId xmlns:p14="http://schemas.microsoft.com/office/powerpoint/2010/main" val="3998131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Reading Endorsement</a:t>
            </a:r>
            <a:endParaRPr lang="en-US" dirty="0"/>
          </a:p>
        </p:txBody>
      </p:sp>
      <p:sp>
        <p:nvSpPr>
          <p:cNvPr id="3" name="Content Placeholder 2"/>
          <p:cNvSpPr>
            <a:spLocks noGrp="1"/>
          </p:cNvSpPr>
          <p:nvPr>
            <p:ph idx="1"/>
          </p:nvPr>
        </p:nvSpPr>
        <p:spPr>
          <a:xfrm>
            <a:off x="0" y="1524000"/>
            <a:ext cx="8305800" cy="5334000"/>
          </a:xfrm>
        </p:spPr>
        <p:txBody>
          <a:bodyPr>
            <a:normAutofit/>
          </a:bodyPr>
          <a:lstStyle/>
          <a:p>
            <a:r>
              <a:rPr lang="en-US" dirty="0" smtClean="0"/>
              <a:t>Reasons I chose reading:</a:t>
            </a:r>
          </a:p>
          <a:p>
            <a:pPr lvl="1"/>
            <a:r>
              <a:rPr lang="en-US" dirty="0" smtClean="0"/>
              <a:t>To strengthen my knowledge of reading in the content area</a:t>
            </a:r>
          </a:p>
          <a:p>
            <a:pPr lvl="1"/>
            <a:r>
              <a:rPr lang="en-US" dirty="0" smtClean="0"/>
              <a:t>To gain an additional area of certification</a:t>
            </a:r>
          </a:p>
          <a:p>
            <a:r>
              <a:rPr lang="en-US" dirty="0" smtClean="0"/>
              <a:t>What I gained:</a:t>
            </a:r>
          </a:p>
          <a:p>
            <a:pPr lvl="1"/>
            <a:r>
              <a:rPr lang="en-US" dirty="0" smtClean="0"/>
              <a:t>A deeper understanding of how to incorporate reading strategies in all subjects</a:t>
            </a:r>
          </a:p>
          <a:p>
            <a:pPr lvl="1"/>
            <a:r>
              <a:rPr lang="en-US" dirty="0" smtClean="0"/>
              <a:t>The ability to administer a multitude of reading assessments to help diagnose reading strengths and weaknesses</a:t>
            </a:r>
          </a:p>
          <a:p>
            <a:pPr lvl="1"/>
            <a:r>
              <a:rPr lang="en-US" dirty="0" smtClean="0"/>
              <a:t>The ability to plan an effective reading program to help students increase their comprehension and fluency</a:t>
            </a:r>
          </a:p>
          <a:p>
            <a:endParaRPr lang="en-US" dirty="0"/>
          </a:p>
        </p:txBody>
      </p:sp>
    </p:spTree>
    <p:extLst>
      <p:ext uri="{BB962C8B-B14F-4D97-AF65-F5344CB8AC3E}">
        <p14:creationId xmlns:p14="http://schemas.microsoft.com/office/powerpoint/2010/main" val="402297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545" y="609600"/>
            <a:ext cx="8229600" cy="1066800"/>
          </a:xfrm>
        </p:spPr>
        <p:txBody>
          <a:bodyPr>
            <a:normAutofit/>
          </a:bodyPr>
          <a:lstStyle/>
          <a:p>
            <a:pPr algn="r"/>
            <a:r>
              <a:rPr lang="en-US" dirty="0" smtClean="0"/>
              <a:t>UX Research Part 2 Results</a:t>
            </a:r>
            <a:endParaRPr lang="en-US" dirty="0"/>
          </a:p>
        </p:txBody>
      </p:sp>
      <p:sp>
        <p:nvSpPr>
          <p:cNvPr id="9" name="Content Placeholder 5"/>
          <p:cNvSpPr>
            <a:spLocks noGrp="1"/>
          </p:cNvSpPr>
          <p:nvPr>
            <p:ph sz="half" idx="1"/>
          </p:nvPr>
        </p:nvSpPr>
        <p:spPr>
          <a:xfrm>
            <a:off x="0" y="1524000"/>
            <a:ext cx="4419600" cy="5479987"/>
          </a:xfrm>
        </p:spPr>
        <p:txBody>
          <a:bodyPr/>
          <a:lstStyle/>
          <a:p>
            <a:r>
              <a:rPr lang="en-US" dirty="0"/>
              <a:t>As a </a:t>
            </a:r>
            <a:r>
              <a:rPr lang="en-US" dirty="0" smtClean="0"/>
              <a:t>parent, </a:t>
            </a:r>
            <a:r>
              <a:rPr lang="en-US" dirty="0"/>
              <a:t>I would prefer to use the classroom website </a:t>
            </a:r>
            <a:r>
              <a:rPr lang="en-US" dirty="0" smtClean="0"/>
              <a:t>with</a:t>
            </a:r>
          </a:p>
          <a:p>
            <a:endParaRPr lang="en-US" dirty="0">
              <a:latin typeface="Calibri"/>
              <a:ea typeface="Calibri"/>
              <a:cs typeface="Times New Roman"/>
            </a:endParaRPr>
          </a:p>
          <a:p>
            <a:endParaRPr lang="en-US" dirty="0" smtClean="0">
              <a:latin typeface="Calibri"/>
              <a:ea typeface="Calibri"/>
              <a:cs typeface="Times New Roman"/>
            </a:endParaRPr>
          </a:p>
          <a:p>
            <a:endParaRPr lang="en-US" dirty="0">
              <a:latin typeface="Calibri"/>
              <a:ea typeface="Calibri"/>
              <a:cs typeface="Times New Roman"/>
            </a:endParaRPr>
          </a:p>
          <a:p>
            <a:endParaRPr lang="en-US" dirty="0" smtClean="0">
              <a:latin typeface="Calibri"/>
              <a:ea typeface="Calibri"/>
              <a:cs typeface="Times New Roman"/>
            </a:endParaRPr>
          </a:p>
          <a:p>
            <a:endParaRPr lang="en-US" dirty="0">
              <a:latin typeface="Calibri"/>
              <a:ea typeface="Calibri"/>
              <a:cs typeface="Times New Roman"/>
            </a:endParaRPr>
          </a:p>
          <a:p>
            <a:r>
              <a:rPr lang="en-US" dirty="0"/>
              <a:t>As a parent, I </a:t>
            </a:r>
            <a:r>
              <a:rPr lang="en-US" dirty="0" smtClean="0"/>
              <a:t>would NOT </a:t>
            </a:r>
            <a:r>
              <a:rPr lang="en-US" dirty="0"/>
              <a:t>prefer to use the classroom website with</a:t>
            </a:r>
            <a:endParaRPr lang="en-US" dirty="0">
              <a:latin typeface="Calibri"/>
              <a:ea typeface="Calibri"/>
              <a:cs typeface="Times New Roman"/>
            </a:endParaRPr>
          </a:p>
          <a:p>
            <a:endParaRPr lang="en-US" dirty="0">
              <a:latin typeface="Calibri"/>
              <a:ea typeface="Calibri"/>
              <a:cs typeface="Times New Roman"/>
            </a:endParaRPr>
          </a:p>
          <a:p>
            <a:endParaRPr lang="en-US" dirty="0"/>
          </a:p>
        </p:txBody>
      </p:sp>
      <p:sp>
        <p:nvSpPr>
          <p:cNvPr id="10" name="Content Placeholder 6"/>
          <p:cNvSpPr>
            <a:spLocks noGrp="1"/>
          </p:cNvSpPr>
          <p:nvPr>
            <p:ph sz="half" idx="2"/>
          </p:nvPr>
        </p:nvSpPr>
        <p:spPr>
          <a:xfrm>
            <a:off x="4648200" y="1526180"/>
            <a:ext cx="4191000" cy="5249207"/>
          </a:xfrm>
        </p:spPr>
        <p:txBody>
          <a:bodyPr/>
          <a:lstStyle/>
          <a:p>
            <a:r>
              <a:rPr lang="en-US" dirty="0"/>
              <a:t>As a </a:t>
            </a:r>
            <a:r>
              <a:rPr lang="en-US" dirty="0" smtClean="0"/>
              <a:t>teacher, </a:t>
            </a:r>
            <a:r>
              <a:rPr lang="en-US" dirty="0"/>
              <a:t>I would prefer to use the classroom website with</a:t>
            </a:r>
          </a:p>
          <a:p>
            <a:endParaRPr lang="en-US" dirty="0" smtClean="0"/>
          </a:p>
          <a:p>
            <a:endParaRPr lang="en-US" dirty="0"/>
          </a:p>
          <a:p>
            <a:endParaRPr lang="en-US" dirty="0" smtClean="0"/>
          </a:p>
          <a:p>
            <a:endParaRPr lang="en-US" dirty="0"/>
          </a:p>
          <a:p>
            <a:endParaRPr lang="en-US" dirty="0" smtClean="0"/>
          </a:p>
          <a:p>
            <a:r>
              <a:rPr lang="en-US" dirty="0"/>
              <a:t>As a </a:t>
            </a:r>
            <a:r>
              <a:rPr lang="en-US" dirty="0" smtClean="0"/>
              <a:t>teacher, </a:t>
            </a:r>
            <a:r>
              <a:rPr lang="en-US" dirty="0"/>
              <a:t>I would NOT prefer to use the classroom website with</a:t>
            </a:r>
            <a:endParaRPr lang="en-US" dirty="0">
              <a:latin typeface="Calibri"/>
              <a:ea typeface="Calibri"/>
              <a:cs typeface="Times New Roman"/>
            </a:endParaRPr>
          </a:p>
          <a:p>
            <a:endParaRPr lang="en-US" dirty="0"/>
          </a:p>
        </p:txBody>
      </p:sp>
      <p:sp>
        <p:nvSpPr>
          <p:cNvPr id="1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624991877"/>
              </p:ext>
            </p:extLst>
          </p:nvPr>
        </p:nvGraphicFramePr>
        <p:xfrm>
          <a:off x="304800" y="2286000"/>
          <a:ext cx="4038600" cy="1404730"/>
        </p:xfrm>
        <a:graphic>
          <a:graphicData uri="http://schemas.openxmlformats.org/presentationml/2006/ole">
            <mc:AlternateContent xmlns:mc="http://schemas.openxmlformats.org/markup-compatibility/2006">
              <mc:Choice xmlns:v="urn:schemas-microsoft-com:vml" Requires="v">
                <p:oleObj spid="_x0000_s4102" name="Bitmap Image" r:id="rId3" imgW="3285714" imgH="1142857" progId="Paint.Picture">
                  <p:embed/>
                </p:oleObj>
              </mc:Choice>
              <mc:Fallback>
                <p:oleObj name="Bitmap Image" r:id="rId3" imgW="3285714" imgH="114285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0"/>
                        <a:ext cx="4038600" cy="1404730"/>
                      </a:xfrm>
                      <a:prstGeom prst="rect">
                        <a:avLst/>
                      </a:prstGeom>
                      <a:noFill/>
                    </p:spPr>
                  </p:pic>
                </p:oleObj>
              </mc:Fallback>
            </mc:AlternateContent>
          </a:graphicData>
        </a:graphic>
      </p:graphicFrame>
      <p:sp>
        <p:nvSpPr>
          <p:cNvPr id="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844595990"/>
              </p:ext>
            </p:extLst>
          </p:nvPr>
        </p:nvGraphicFramePr>
        <p:xfrm>
          <a:off x="346364" y="4800600"/>
          <a:ext cx="4191000" cy="1457739"/>
        </p:xfrm>
        <a:graphic>
          <a:graphicData uri="http://schemas.openxmlformats.org/presentationml/2006/ole">
            <mc:AlternateContent xmlns:mc="http://schemas.openxmlformats.org/markup-compatibility/2006">
              <mc:Choice xmlns:v="urn:schemas-microsoft-com:vml" Requires="v">
                <p:oleObj spid="_x0000_s4103" name="Bitmap Image" r:id="rId5" imgW="3285714" imgH="1142857" progId="Paint.Picture">
                  <p:embed/>
                </p:oleObj>
              </mc:Choice>
              <mc:Fallback>
                <p:oleObj name="Bitmap Image" r:id="rId5" imgW="3285714" imgH="1142857"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364" y="4800600"/>
                        <a:ext cx="4191000" cy="1457739"/>
                      </a:xfrm>
                      <a:prstGeom prst="rect">
                        <a:avLst/>
                      </a:prstGeom>
                      <a:noFill/>
                    </p:spPr>
                  </p:pic>
                </p:oleObj>
              </mc:Fallback>
            </mc:AlternateContent>
          </a:graphicData>
        </a:graphic>
      </p:graphicFrame>
      <p:sp>
        <p:nvSpPr>
          <p:cNvPr id="1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4221536039"/>
              </p:ext>
            </p:extLst>
          </p:nvPr>
        </p:nvGraphicFramePr>
        <p:xfrm>
          <a:off x="5029200" y="2286000"/>
          <a:ext cx="3943350" cy="1371600"/>
        </p:xfrm>
        <a:graphic>
          <a:graphicData uri="http://schemas.openxmlformats.org/presentationml/2006/ole">
            <mc:AlternateContent xmlns:mc="http://schemas.openxmlformats.org/markup-compatibility/2006">
              <mc:Choice xmlns:v="urn:schemas-microsoft-com:vml" Requires="v">
                <p:oleObj spid="_x0000_s4104" name="Bitmap Image" r:id="rId7" imgW="3285714" imgH="1142857" progId="Paint.Picture">
                  <p:embed/>
                </p:oleObj>
              </mc:Choice>
              <mc:Fallback>
                <p:oleObj name="Bitmap Image" r:id="rId7" imgW="3285714" imgH="1142857" progId="Paint.Pictur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9200" y="2286000"/>
                        <a:ext cx="3943350" cy="1371600"/>
                      </a:xfrm>
                      <a:prstGeom prst="rect">
                        <a:avLst/>
                      </a:prstGeom>
                      <a:noFill/>
                    </p:spPr>
                  </p:pic>
                </p:oleObj>
              </mc:Fallback>
            </mc:AlternateContent>
          </a:graphicData>
        </a:graphic>
      </p:graphicFrame>
      <p:sp>
        <p:nvSpPr>
          <p:cNvPr id="1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616918798"/>
              </p:ext>
            </p:extLst>
          </p:nvPr>
        </p:nvGraphicFramePr>
        <p:xfrm>
          <a:off x="4953000" y="4800600"/>
          <a:ext cx="3962400" cy="1378226"/>
        </p:xfrm>
        <a:graphic>
          <a:graphicData uri="http://schemas.openxmlformats.org/presentationml/2006/ole">
            <mc:AlternateContent xmlns:mc="http://schemas.openxmlformats.org/markup-compatibility/2006">
              <mc:Choice xmlns:v="urn:schemas-microsoft-com:vml" Requires="v">
                <p:oleObj spid="_x0000_s4105" name="Bitmap Image" r:id="rId9" imgW="3286080" imgH="1143000" progId="Paint.Picture">
                  <p:embed/>
                </p:oleObj>
              </mc:Choice>
              <mc:Fallback>
                <p:oleObj name="Bitmap Image" r:id="rId9" imgW="3286080" imgH="1143000" progId="Paint.Picture">
                  <p:embed/>
                  <p:pic>
                    <p:nvPicPr>
                      <p:cNvPr id="0" name=""/>
                      <p:cNvPicPr>
                        <a:picLocks noChangeAspect="1" noChangeArrowheads="1"/>
                      </p:cNvPicPr>
                      <p:nvPr/>
                    </p:nvPicPr>
                    <p:blipFill>
                      <a:blip r:embed="rId10"/>
                      <a:srcRect/>
                      <a:stretch>
                        <a:fillRect/>
                      </a:stretch>
                    </p:blipFill>
                    <p:spPr bwMode="auto">
                      <a:xfrm>
                        <a:off x="4953000" y="4800600"/>
                        <a:ext cx="3962400" cy="1378226"/>
                      </a:xfrm>
                      <a:prstGeom prst="rect">
                        <a:avLst/>
                      </a:prstGeom>
                      <a:noFill/>
                    </p:spPr>
                  </p:pic>
                </p:oleObj>
              </mc:Fallback>
            </mc:AlternateContent>
          </a:graphicData>
        </a:graphic>
      </p:graphicFrame>
    </p:spTree>
    <p:extLst>
      <p:ext uri="{BB962C8B-B14F-4D97-AF65-F5344CB8AC3E}">
        <p14:creationId xmlns:p14="http://schemas.microsoft.com/office/powerpoint/2010/main" val="2113705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458201" cy="1143000"/>
          </a:xfrm>
        </p:spPr>
        <p:txBody>
          <a:bodyPr>
            <a:normAutofit/>
          </a:bodyPr>
          <a:lstStyle/>
          <a:p>
            <a:pPr algn="r"/>
            <a:r>
              <a:rPr lang="en-US" dirty="0" smtClean="0"/>
              <a:t>UX Research Part 3</a:t>
            </a:r>
            <a:endParaRPr lang="en-US" dirty="0"/>
          </a:p>
        </p:txBody>
      </p:sp>
      <p:sp>
        <p:nvSpPr>
          <p:cNvPr id="3" name="Content Placeholder 2"/>
          <p:cNvSpPr>
            <a:spLocks noGrp="1"/>
          </p:cNvSpPr>
          <p:nvPr>
            <p:ph idx="1"/>
          </p:nvPr>
        </p:nvSpPr>
        <p:spPr>
          <a:xfrm>
            <a:off x="0" y="1447800"/>
            <a:ext cx="8915400" cy="5010912"/>
          </a:xfrm>
        </p:spPr>
        <p:txBody>
          <a:bodyPr/>
          <a:lstStyle/>
          <a:p>
            <a:r>
              <a:rPr lang="en-US" dirty="0"/>
              <a:t>For the third part of this research project, we are going to have you complete a survey on your overall experience with the first two parts of this project.  Please complete the survey on the next slide to the best of your ability.  </a:t>
            </a:r>
          </a:p>
          <a:p>
            <a:pPr marL="109728" indent="0">
              <a:buNone/>
            </a:pPr>
            <a:endParaRPr lang="en-US" dirty="0"/>
          </a:p>
        </p:txBody>
      </p:sp>
    </p:spTree>
    <p:extLst>
      <p:ext uri="{BB962C8B-B14F-4D97-AF65-F5344CB8AC3E}">
        <p14:creationId xmlns:p14="http://schemas.microsoft.com/office/powerpoint/2010/main" val="2819690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458201" cy="1143000"/>
          </a:xfrm>
        </p:spPr>
        <p:txBody>
          <a:bodyPr>
            <a:normAutofit/>
          </a:bodyPr>
          <a:lstStyle/>
          <a:p>
            <a:pPr algn="r"/>
            <a:r>
              <a:rPr lang="en-US" dirty="0" smtClean="0"/>
              <a:t>UX Research Part 3 Results</a:t>
            </a:r>
            <a:endParaRPr lang="en-US" dirty="0"/>
          </a:p>
        </p:txBody>
      </p:sp>
      <p:sp>
        <p:nvSpPr>
          <p:cNvPr id="4" name="Content Placeholder 5"/>
          <p:cNvSpPr>
            <a:spLocks noGrp="1"/>
          </p:cNvSpPr>
          <p:nvPr>
            <p:ph sz="half" idx="1"/>
          </p:nvPr>
        </p:nvSpPr>
        <p:spPr>
          <a:xfrm>
            <a:off x="0" y="1371600"/>
            <a:ext cx="4419600" cy="5632387"/>
          </a:xfrm>
        </p:spPr>
        <p:txBody>
          <a:bodyPr>
            <a:normAutofit/>
          </a:bodyPr>
          <a:lstStyle/>
          <a:p>
            <a:pPr marL="109728" indent="0">
              <a:buNone/>
            </a:pPr>
            <a:r>
              <a:rPr lang="en-US" sz="1600" dirty="0" smtClean="0"/>
              <a:t>Parents</a:t>
            </a:r>
          </a:p>
          <a:p>
            <a:r>
              <a:rPr lang="en-US" sz="1600" dirty="0" smtClean="0"/>
              <a:t>Based </a:t>
            </a:r>
            <a:r>
              <a:rPr lang="en-US" sz="1600" dirty="0"/>
              <a:t>on today's experience, I </a:t>
            </a:r>
            <a:r>
              <a:rPr lang="en-US" sz="1600" dirty="0" smtClean="0"/>
              <a:t>prefer</a:t>
            </a:r>
          </a:p>
          <a:p>
            <a:endParaRPr lang="en-US" sz="1600" dirty="0"/>
          </a:p>
          <a:p>
            <a:endParaRPr lang="en-US" sz="1600" dirty="0" smtClean="0"/>
          </a:p>
          <a:p>
            <a:endParaRPr lang="en-US" sz="1600" dirty="0"/>
          </a:p>
          <a:p>
            <a:endParaRPr lang="en-US" sz="1600" dirty="0" smtClean="0"/>
          </a:p>
          <a:p>
            <a:r>
              <a:rPr lang="en-US" sz="1600" dirty="0" smtClean="0"/>
              <a:t>Based </a:t>
            </a:r>
            <a:r>
              <a:rPr lang="en-US" sz="1600" dirty="0"/>
              <a:t>on today's experience, I feel like my student(s) would best be able to navigate</a:t>
            </a:r>
            <a:endParaRPr lang="en-US" sz="1400" dirty="0">
              <a:latin typeface="Calibri"/>
              <a:ea typeface="Calibri"/>
              <a:cs typeface="Times New Roman"/>
            </a:endParaRPr>
          </a:p>
          <a:p>
            <a:endParaRPr lang="en-US" sz="1600" dirty="0">
              <a:latin typeface="Calibri"/>
              <a:ea typeface="Calibri"/>
              <a:cs typeface="Times New Roman"/>
            </a:endParaRPr>
          </a:p>
          <a:p>
            <a:endParaRPr lang="en-US" sz="1600" dirty="0" smtClean="0"/>
          </a:p>
          <a:p>
            <a:endParaRPr lang="en-US" sz="1600" dirty="0"/>
          </a:p>
          <a:p>
            <a:endParaRPr lang="en-US" sz="1600" dirty="0" smtClean="0"/>
          </a:p>
          <a:p>
            <a:r>
              <a:rPr lang="en-US" sz="1600" dirty="0" smtClean="0"/>
              <a:t>Based </a:t>
            </a:r>
            <a:r>
              <a:rPr lang="en-US" sz="1600" dirty="0"/>
              <a:t>on today's experience, I feel like the most important aspect of functionality is</a:t>
            </a:r>
            <a:endParaRPr lang="en-US" sz="1600" dirty="0"/>
          </a:p>
        </p:txBody>
      </p:sp>
      <p:sp>
        <p:nvSpPr>
          <p:cNvPr id="5" name="Content Placeholder 6"/>
          <p:cNvSpPr txBox="1">
            <a:spLocks/>
          </p:cNvSpPr>
          <p:nvPr/>
        </p:nvSpPr>
        <p:spPr>
          <a:xfrm>
            <a:off x="4648200" y="1447800"/>
            <a:ext cx="4343400" cy="5249207"/>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sz="1600" dirty="0" smtClean="0"/>
              <a:t>Teachers</a:t>
            </a:r>
          </a:p>
          <a:p>
            <a:r>
              <a:rPr lang="en-US" sz="1600" dirty="0" smtClean="0"/>
              <a:t>Based </a:t>
            </a:r>
            <a:r>
              <a:rPr lang="en-US" sz="1600" dirty="0"/>
              <a:t>on today's experience, I </a:t>
            </a:r>
            <a:r>
              <a:rPr lang="en-US" sz="1600" dirty="0" smtClean="0"/>
              <a:t>prefer</a:t>
            </a:r>
            <a:endParaRPr lang="en-US" sz="1600" dirty="0"/>
          </a:p>
          <a:p>
            <a:endParaRPr lang="en-US" sz="1600" dirty="0" smtClean="0"/>
          </a:p>
          <a:p>
            <a:endParaRPr lang="en-US" sz="1600" dirty="0"/>
          </a:p>
          <a:p>
            <a:endParaRPr lang="en-US" sz="1600" dirty="0" smtClean="0"/>
          </a:p>
          <a:p>
            <a:endParaRPr lang="en-US" sz="1600" dirty="0"/>
          </a:p>
          <a:p>
            <a:r>
              <a:rPr lang="en-US" sz="1600" dirty="0" smtClean="0"/>
              <a:t>Based </a:t>
            </a:r>
            <a:r>
              <a:rPr lang="en-US" sz="1600" dirty="0"/>
              <a:t>on today's experience, I feel like my student(s) would best be able to </a:t>
            </a:r>
            <a:r>
              <a:rPr lang="en-US" sz="1600" dirty="0" smtClean="0"/>
              <a:t>navigate</a:t>
            </a:r>
          </a:p>
          <a:p>
            <a:endParaRPr lang="en-US" sz="1600" dirty="0"/>
          </a:p>
          <a:p>
            <a:endParaRPr lang="en-US" sz="1600" dirty="0" smtClean="0"/>
          </a:p>
          <a:p>
            <a:endParaRPr lang="en-US" sz="1600" dirty="0"/>
          </a:p>
          <a:p>
            <a:endParaRPr lang="en-US" sz="1600" dirty="0" smtClean="0"/>
          </a:p>
          <a:p>
            <a:r>
              <a:rPr lang="en-US" sz="1600" dirty="0" smtClean="0"/>
              <a:t>Based </a:t>
            </a:r>
            <a:r>
              <a:rPr lang="en-US" sz="1600" dirty="0"/>
              <a:t>on today's experience, I feel like the most important aspect of functionality is</a:t>
            </a:r>
          </a:p>
          <a:p>
            <a:pPr marL="0" marR="0">
              <a:lnSpc>
                <a:spcPct val="115000"/>
              </a:lnSpc>
              <a:spcBef>
                <a:spcPts val="0"/>
              </a:spcBef>
              <a:spcAft>
                <a:spcPts val="0"/>
              </a:spcAft>
            </a:pPr>
            <a:endParaRPr lang="en-US" sz="1400" dirty="0">
              <a:latin typeface="Calibri"/>
              <a:ea typeface="Calibri"/>
              <a:cs typeface="Times New Roman"/>
            </a:endParaRPr>
          </a:p>
          <a:p>
            <a:endParaRPr lang="en-US" sz="16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68744050"/>
              </p:ext>
            </p:extLst>
          </p:nvPr>
        </p:nvGraphicFramePr>
        <p:xfrm>
          <a:off x="457200" y="1905000"/>
          <a:ext cx="3286124" cy="1143000"/>
        </p:xfrm>
        <a:graphic>
          <a:graphicData uri="http://schemas.openxmlformats.org/presentationml/2006/ole">
            <mc:AlternateContent xmlns:mc="http://schemas.openxmlformats.org/markup-compatibility/2006">
              <mc:Choice xmlns:v="urn:schemas-microsoft-com:vml" Requires="v">
                <p:oleObj spid="_x0000_s5128" name="Bitmap Image" r:id="rId3" imgW="3285714" imgH="1142857" progId="Paint.Picture">
                  <p:embed/>
                </p:oleObj>
              </mc:Choice>
              <mc:Fallback>
                <p:oleObj name="Bitmap Image" r:id="rId3" imgW="3285714" imgH="114285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05000"/>
                        <a:ext cx="3286124" cy="1143000"/>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803745061"/>
              </p:ext>
            </p:extLst>
          </p:nvPr>
        </p:nvGraphicFramePr>
        <p:xfrm>
          <a:off x="609600" y="3579283"/>
          <a:ext cx="3057525" cy="1063487"/>
        </p:xfrm>
        <a:graphic>
          <a:graphicData uri="http://schemas.openxmlformats.org/presentationml/2006/ole">
            <mc:AlternateContent xmlns:mc="http://schemas.openxmlformats.org/markup-compatibility/2006">
              <mc:Choice xmlns:v="urn:schemas-microsoft-com:vml" Requires="v">
                <p:oleObj spid="_x0000_s5129" name="Bitmap Image" r:id="rId5" imgW="3285714" imgH="1142857" progId="Paint.Picture">
                  <p:embed/>
                </p:oleObj>
              </mc:Choice>
              <mc:Fallback>
                <p:oleObj name="Bitmap Image" r:id="rId5" imgW="3285714" imgH="1142857"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579283"/>
                        <a:ext cx="3057525" cy="1063487"/>
                      </a:xfrm>
                      <a:prstGeom prst="rect">
                        <a:avLst/>
                      </a:prstGeom>
                      <a:noFill/>
                    </p:spPr>
                  </p:pic>
                </p:oleObj>
              </mc:Fallback>
            </mc:AlternateContent>
          </a:graphicData>
        </a:graphic>
      </p:graphicFrame>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538529692"/>
              </p:ext>
            </p:extLst>
          </p:nvPr>
        </p:nvGraphicFramePr>
        <p:xfrm>
          <a:off x="457200" y="5346637"/>
          <a:ext cx="3286125" cy="1428750"/>
        </p:xfrm>
        <a:graphic>
          <a:graphicData uri="http://schemas.openxmlformats.org/presentationml/2006/ole">
            <mc:AlternateContent xmlns:mc="http://schemas.openxmlformats.org/markup-compatibility/2006">
              <mc:Choice xmlns:v="urn:schemas-microsoft-com:vml" Requires="v">
                <p:oleObj spid="_x0000_s5130" name="Bitmap Image" r:id="rId7" imgW="3285714" imgH="1428949" progId="Paint.Picture">
                  <p:embed/>
                </p:oleObj>
              </mc:Choice>
              <mc:Fallback>
                <p:oleObj name="Bitmap Image" r:id="rId7" imgW="3285714" imgH="1428949" progId="Paint.Pictur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5346637"/>
                        <a:ext cx="3286125"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635615596"/>
              </p:ext>
            </p:extLst>
          </p:nvPr>
        </p:nvGraphicFramePr>
        <p:xfrm>
          <a:off x="5029200" y="1981200"/>
          <a:ext cx="3286125" cy="1143000"/>
        </p:xfrm>
        <a:graphic>
          <a:graphicData uri="http://schemas.openxmlformats.org/presentationml/2006/ole">
            <mc:AlternateContent xmlns:mc="http://schemas.openxmlformats.org/markup-compatibility/2006">
              <mc:Choice xmlns:v="urn:schemas-microsoft-com:vml" Requires="v">
                <p:oleObj spid="_x0000_s5131" name="Bitmap Image" r:id="rId9" imgW="3285714" imgH="1142857" progId="Paint.Picture">
                  <p:embed/>
                </p:oleObj>
              </mc:Choice>
              <mc:Fallback>
                <p:oleObj name="Bitmap Image" r:id="rId9" imgW="3285714" imgH="1142857" progId="Paint.Picture">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1981200"/>
                        <a:ext cx="328612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756947424"/>
              </p:ext>
            </p:extLst>
          </p:nvPr>
        </p:nvGraphicFramePr>
        <p:xfrm>
          <a:off x="5029200" y="3657600"/>
          <a:ext cx="3286125" cy="1143000"/>
        </p:xfrm>
        <a:graphic>
          <a:graphicData uri="http://schemas.openxmlformats.org/presentationml/2006/ole">
            <mc:AlternateContent xmlns:mc="http://schemas.openxmlformats.org/markup-compatibility/2006">
              <mc:Choice xmlns:v="urn:schemas-microsoft-com:vml" Requires="v">
                <p:oleObj spid="_x0000_s5132" name="Bitmap Image" r:id="rId11" imgW="3285714" imgH="1142857" progId="Paint.Picture">
                  <p:embed/>
                </p:oleObj>
              </mc:Choice>
              <mc:Fallback>
                <p:oleObj name="Bitmap Image" r:id="rId11" imgW="3285714" imgH="1142857" progId="Paint.Picture">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29200" y="3657600"/>
                        <a:ext cx="328612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2004621242"/>
              </p:ext>
            </p:extLst>
          </p:nvPr>
        </p:nvGraphicFramePr>
        <p:xfrm>
          <a:off x="5176837" y="5401541"/>
          <a:ext cx="3286125" cy="1428750"/>
        </p:xfrm>
        <a:graphic>
          <a:graphicData uri="http://schemas.openxmlformats.org/presentationml/2006/ole">
            <mc:AlternateContent xmlns:mc="http://schemas.openxmlformats.org/markup-compatibility/2006">
              <mc:Choice xmlns:v="urn:schemas-microsoft-com:vml" Requires="v">
                <p:oleObj spid="_x0000_s5133" name="Bitmap Image" r:id="rId13" imgW="3285714" imgH="1428949" progId="Paint.Picture">
                  <p:embed/>
                </p:oleObj>
              </mc:Choice>
              <mc:Fallback>
                <p:oleObj name="Bitmap Image" r:id="rId13" imgW="3285714" imgH="1428949" progId="Paint.Picture">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76837" y="5401541"/>
                        <a:ext cx="3286125"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2009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UX Research Conclusion</a:t>
            </a:r>
            <a:endParaRPr lang="en-US" dirty="0"/>
          </a:p>
        </p:txBody>
      </p:sp>
      <p:sp>
        <p:nvSpPr>
          <p:cNvPr id="3" name="Content Placeholder 2"/>
          <p:cNvSpPr>
            <a:spLocks noGrp="1"/>
          </p:cNvSpPr>
          <p:nvPr>
            <p:ph idx="1"/>
          </p:nvPr>
        </p:nvSpPr>
        <p:spPr>
          <a:xfrm>
            <a:off x="0" y="1447800"/>
            <a:ext cx="8305800" cy="5410200"/>
          </a:xfrm>
        </p:spPr>
        <p:txBody>
          <a:bodyPr/>
          <a:lstStyle/>
          <a:p>
            <a:r>
              <a:rPr lang="en-US" dirty="0" smtClean="0"/>
              <a:t>Function of classroom websites depends upon the audience</a:t>
            </a:r>
          </a:p>
          <a:p>
            <a:r>
              <a:rPr lang="en-US" dirty="0" smtClean="0"/>
              <a:t>Easy navigation is important to website function</a:t>
            </a:r>
          </a:p>
          <a:p>
            <a:r>
              <a:rPr lang="en-US" dirty="0" smtClean="0"/>
              <a:t>Design can impact function negatively</a:t>
            </a:r>
          </a:p>
          <a:p>
            <a:endParaRPr lang="en-US" dirty="0" smtClean="0"/>
          </a:p>
          <a:p>
            <a:endParaRPr lang="en-US" dirty="0" smtClean="0"/>
          </a:p>
        </p:txBody>
      </p:sp>
    </p:spTree>
    <p:extLst>
      <p:ext uri="{BB962C8B-B14F-4D97-AF65-F5344CB8AC3E}">
        <p14:creationId xmlns:p14="http://schemas.microsoft.com/office/powerpoint/2010/main" val="2420545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Reflection</a:t>
            </a:r>
            <a:endParaRPr lang="en-US" dirty="0"/>
          </a:p>
        </p:txBody>
      </p:sp>
      <p:sp>
        <p:nvSpPr>
          <p:cNvPr id="3" name="Content Placeholder 2"/>
          <p:cNvSpPr>
            <a:spLocks noGrp="1"/>
          </p:cNvSpPr>
          <p:nvPr>
            <p:ph idx="1"/>
          </p:nvPr>
        </p:nvSpPr>
        <p:spPr>
          <a:xfrm>
            <a:off x="0" y="1447800"/>
            <a:ext cx="8305800" cy="5410200"/>
          </a:xfrm>
        </p:spPr>
        <p:txBody>
          <a:bodyPr/>
          <a:lstStyle/>
          <a:p>
            <a:r>
              <a:rPr lang="en-US" dirty="0" smtClean="0"/>
              <a:t>UX research can lead down many different paths, which opens the mind to a multitude of answers.</a:t>
            </a:r>
          </a:p>
          <a:p>
            <a:r>
              <a:rPr lang="en-US" dirty="0" smtClean="0"/>
              <a:t>Educational research is an important aspect to creating change</a:t>
            </a:r>
            <a:r>
              <a:rPr lang="en-US" dirty="0" smtClean="0"/>
              <a:t>.</a:t>
            </a:r>
          </a:p>
          <a:p>
            <a:r>
              <a:rPr lang="en-US" dirty="0" smtClean="0"/>
              <a:t>The research will continue on!</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94658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Vision</a:t>
            </a:r>
            <a:endParaRPr lang="en-US" dirty="0"/>
          </a:p>
        </p:txBody>
      </p:sp>
      <p:sp>
        <p:nvSpPr>
          <p:cNvPr id="4" name="Content Placeholder 2"/>
          <p:cNvSpPr>
            <a:spLocks noGrp="1"/>
          </p:cNvSpPr>
          <p:nvPr>
            <p:ph idx="1"/>
          </p:nvPr>
        </p:nvSpPr>
        <p:spPr>
          <a:xfrm>
            <a:off x="0" y="1524000"/>
            <a:ext cx="8305800" cy="5334000"/>
          </a:xfrm>
        </p:spPr>
        <p:txBody>
          <a:bodyPr>
            <a:normAutofit/>
          </a:bodyPr>
          <a:lstStyle/>
          <a:p>
            <a:r>
              <a:rPr lang="en-US" dirty="0" smtClean="0"/>
              <a:t>Before starting my Instructional Technology masters:</a:t>
            </a:r>
          </a:p>
          <a:p>
            <a:pPr lvl="1"/>
            <a:r>
              <a:rPr lang="en-US" dirty="0" smtClean="0"/>
              <a:t>Technology should be used often to gain student </a:t>
            </a:r>
            <a:r>
              <a:rPr lang="en-US" dirty="0" smtClean="0"/>
              <a:t>attention.</a:t>
            </a:r>
            <a:endParaRPr lang="en-US" dirty="0" smtClean="0"/>
          </a:p>
          <a:p>
            <a:r>
              <a:rPr lang="en-US" dirty="0" smtClean="0"/>
              <a:t>After I </a:t>
            </a:r>
            <a:r>
              <a:rPr lang="en-US" dirty="0" smtClean="0"/>
              <a:t>finished </a:t>
            </a:r>
            <a:r>
              <a:rPr lang="en-US" dirty="0" smtClean="0"/>
              <a:t>my Instructional Technology masters</a:t>
            </a:r>
            <a:r>
              <a:rPr lang="en-US" dirty="0" smtClean="0"/>
              <a:t>:</a:t>
            </a:r>
          </a:p>
          <a:p>
            <a:pPr lvl="1"/>
            <a:r>
              <a:rPr lang="en-US" dirty="0" smtClean="0"/>
              <a:t>Technology should be used to enhance and support the standards.</a:t>
            </a:r>
          </a:p>
          <a:p>
            <a:pPr lvl="1"/>
            <a:r>
              <a:rPr lang="en-US" dirty="0" smtClean="0"/>
              <a:t>Technology cannot be thrust upo</a:t>
            </a:r>
            <a:r>
              <a:rPr lang="en-US" dirty="0" smtClean="0"/>
              <a:t>n teachers, but needs to be slowly integrated into their different teaching styles.</a:t>
            </a:r>
          </a:p>
          <a:p>
            <a:pPr lvl="1"/>
            <a:r>
              <a:rPr lang="en-US" dirty="0" smtClean="0"/>
              <a:t>Creating engaging lessons by using technology so students can experience the content in a different ways that best suits their learning styles is the best way to use technology to gain student attention.</a:t>
            </a:r>
            <a:endParaRPr lang="en-US" dirty="0" smtClean="0"/>
          </a:p>
          <a:p>
            <a:pPr lvl="1"/>
            <a:endParaRPr lang="en-US" dirty="0" smtClean="0"/>
          </a:p>
        </p:txBody>
      </p:sp>
    </p:spTree>
    <p:extLst>
      <p:ext uri="{BB962C8B-B14F-4D97-AF65-F5344CB8AC3E}">
        <p14:creationId xmlns:p14="http://schemas.microsoft.com/office/powerpoint/2010/main" val="88370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Diversity</a:t>
            </a:r>
            <a:endParaRPr lang="en-US" dirty="0"/>
          </a:p>
        </p:txBody>
      </p:sp>
      <p:sp>
        <p:nvSpPr>
          <p:cNvPr id="4" name="Content Placeholder 2"/>
          <p:cNvSpPr>
            <a:spLocks noGrp="1"/>
          </p:cNvSpPr>
          <p:nvPr>
            <p:ph idx="1"/>
          </p:nvPr>
        </p:nvSpPr>
        <p:spPr>
          <a:xfrm>
            <a:off x="0" y="1524000"/>
            <a:ext cx="8305800" cy="5334000"/>
          </a:xfrm>
        </p:spPr>
        <p:txBody>
          <a:bodyPr>
            <a:normAutofit fontScale="92500" lnSpcReduction="20000"/>
          </a:bodyPr>
          <a:lstStyle/>
          <a:p>
            <a:r>
              <a:rPr lang="en-US" dirty="0" smtClean="0"/>
              <a:t>Modeling </a:t>
            </a:r>
            <a:r>
              <a:rPr lang="en-US" dirty="0"/>
              <a:t>and advocating for the use of technology for authentic, higher </a:t>
            </a:r>
            <a:r>
              <a:rPr lang="en-US" dirty="0" smtClean="0"/>
              <a:t>order, differentiated tasks</a:t>
            </a:r>
          </a:p>
          <a:p>
            <a:pPr lvl="1"/>
            <a:r>
              <a:rPr lang="en-US" dirty="0" smtClean="0"/>
              <a:t>C</a:t>
            </a:r>
            <a:r>
              <a:rPr lang="en-US" dirty="0" smtClean="0"/>
              <a:t>reated engaging projects that promoted differentiation </a:t>
            </a:r>
          </a:p>
          <a:p>
            <a:pPr lvl="1"/>
            <a:r>
              <a:rPr lang="en-US" dirty="0" smtClean="0"/>
              <a:t>Helped teachers create activities that can better </a:t>
            </a:r>
            <a:r>
              <a:rPr lang="en-US" dirty="0"/>
              <a:t>reach students </a:t>
            </a:r>
            <a:r>
              <a:rPr lang="en-US" dirty="0" smtClean="0"/>
              <a:t>regardless </a:t>
            </a:r>
            <a:r>
              <a:rPr lang="en-US" dirty="0"/>
              <a:t>of ability, ethnicity, language, socio-economic status, or age.</a:t>
            </a:r>
          </a:p>
          <a:p>
            <a:r>
              <a:rPr lang="en-US" dirty="0" smtClean="0"/>
              <a:t>Identifying </a:t>
            </a:r>
            <a:r>
              <a:rPr lang="en-US" dirty="0"/>
              <a:t>and addressing the unique needs of all students who have limited technology </a:t>
            </a:r>
            <a:r>
              <a:rPr lang="en-US" dirty="0" smtClean="0"/>
              <a:t>skills </a:t>
            </a:r>
          </a:p>
          <a:p>
            <a:pPr lvl="1"/>
            <a:r>
              <a:rPr lang="en-US" dirty="0" smtClean="0"/>
              <a:t>D</a:t>
            </a:r>
            <a:r>
              <a:rPr lang="en-US" dirty="0" smtClean="0"/>
              <a:t>eveloped </a:t>
            </a:r>
            <a:r>
              <a:rPr lang="en-US" dirty="0"/>
              <a:t>a plan to support and increase </a:t>
            </a:r>
            <a:r>
              <a:rPr lang="en-US" dirty="0" smtClean="0"/>
              <a:t>technology </a:t>
            </a:r>
            <a:r>
              <a:rPr lang="en-US" dirty="0"/>
              <a:t>skills through practice and </a:t>
            </a:r>
            <a:r>
              <a:rPr lang="en-US" dirty="0" smtClean="0"/>
              <a:t>support for students and teachers regardless of their skills</a:t>
            </a:r>
            <a:endParaRPr lang="en-US" dirty="0"/>
          </a:p>
          <a:p>
            <a:r>
              <a:rPr lang="en-US" dirty="0"/>
              <a:t>Having weekly, informal dialogues with teachers about the use of technology associated with differentiated </a:t>
            </a:r>
            <a:r>
              <a:rPr lang="en-US" dirty="0" smtClean="0"/>
              <a:t>tasks</a:t>
            </a:r>
          </a:p>
          <a:p>
            <a:pPr lvl="1"/>
            <a:r>
              <a:rPr lang="en-US" dirty="0" smtClean="0"/>
              <a:t>Discussed how</a:t>
            </a:r>
            <a:r>
              <a:rPr lang="en-US" dirty="0" smtClean="0"/>
              <a:t> </a:t>
            </a:r>
            <a:r>
              <a:rPr lang="en-US" dirty="0"/>
              <a:t>the needs of special education students, English language learners, and advance students could benefit from </a:t>
            </a:r>
            <a:r>
              <a:rPr lang="en-US" dirty="0" smtClean="0"/>
              <a:t>differentiated </a:t>
            </a:r>
            <a:r>
              <a:rPr lang="en-US" dirty="0"/>
              <a:t>tasks while encouraging everyone's uniqueness.</a:t>
            </a:r>
          </a:p>
        </p:txBody>
      </p:sp>
    </p:spTree>
    <p:extLst>
      <p:ext uri="{BB962C8B-B14F-4D97-AF65-F5344CB8AC3E}">
        <p14:creationId xmlns:p14="http://schemas.microsoft.com/office/powerpoint/2010/main" val="1494121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1</a:t>
            </a:r>
            <a:endParaRPr lang="en-US" dirty="0"/>
          </a:p>
        </p:txBody>
      </p:sp>
      <p:sp>
        <p:nvSpPr>
          <p:cNvPr id="3" name="Content Placeholder 2"/>
          <p:cNvSpPr>
            <a:spLocks noGrp="1"/>
          </p:cNvSpPr>
          <p:nvPr>
            <p:ph idx="1"/>
          </p:nvPr>
        </p:nvSpPr>
        <p:spPr>
          <a:xfrm>
            <a:off x="0" y="1524000"/>
            <a:ext cx="8382000" cy="5334000"/>
          </a:xfrm>
        </p:spPr>
        <p:txBody>
          <a:bodyPr>
            <a:normAutofit fontScale="77500" lnSpcReduction="20000"/>
          </a:bodyPr>
          <a:lstStyle/>
          <a:p>
            <a:pPr marL="109728" indent="0">
              <a:buNone/>
            </a:pPr>
            <a:r>
              <a:rPr lang="en-US" sz="3200" b="1" dirty="0" smtClean="0"/>
              <a:t>1.2 Strategic </a:t>
            </a:r>
            <a:r>
              <a:rPr lang="en-US" sz="3200" b="1" dirty="0" smtClean="0"/>
              <a:t>Planning – SWOT and Action Plan</a:t>
            </a:r>
            <a:endParaRPr lang="en-US" sz="3200" b="1" dirty="0" smtClean="0"/>
          </a:p>
          <a:p>
            <a:r>
              <a:rPr lang="en-US" b="1" dirty="0" smtClean="0"/>
              <a:t>Mastery:</a:t>
            </a:r>
          </a:p>
          <a:p>
            <a:pPr lvl="1"/>
            <a:r>
              <a:rPr lang="en-US" dirty="0" smtClean="0"/>
              <a:t>I</a:t>
            </a:r>
            <a:r>
              <a:rPr lang="en-US" dirty="0" smtClean="0"/>
              <a:t>t </a:t>
            </a:r>
            <a:r>
              <a:rPr lang="en-US" dirty="0"/>
              <a:t>shows how I evaluated the current reality of the school and then followed it up with creating an action plan to tackle the needs of the school, which were based off a survey delivered to the staff to identify where they see a </a:t>
            </a:r>
            <a:r>
              <a:rPr lang="en-US" dirty="0" smtClean="0"/>
              <a:t>need. </a:t>
            </a:r>
          </a:p>
          <a:p>
            <a:r>
              <a:rPr lang="en-US" b="1" dirty="0" smtClean="0"/>
              <a:t>Learned:</a:t>
            </a:r>
          </a:p>
          <a:p>
            <a:pPr lvl="1"/>
            <a:r>
              <a:rPr lang="en-US" dirty="0"/>
              <a:t>H</a:t>
            </a:r>
            <a:r>
              <a:rPr lang="en-US" dirty="0" smtClean="0"/>
              <a:t>ow </a:t>
            </a:r>
            <a:r>
              <a:rPr lang="en-US" dirty="0"/>
              <a:t>to effectively manage the daunting task of completing a strategic plan by looking at a school from an objective viewpoint. </a:t>
            </a:r>
            <a:endParaRPr lang="en-US" dirty="0" smtClean="0"/>
          </a:p>
          <a:p>
            <a:pPr lvl="1"/>
            <a:r>
              <a:rPr lang="en-US" dirty="0" smtClean="0"/>
              <a:t>To </a:t>
            </a:r>
            <a:r>
              <a:rPr lang="en-US" dirty="0"/>
              <a:t>improve upon this artifact, I would include more teacher </a:t>
            </a:r>
            <a:r>
              <a:rPr lang="en-US" dirty="0" smtClean="0"/>
              <a:t>feedback, by making the </a:t>
            </a:r>
            <a:r>
              <a:rPr lang="en-US" dirty="0"/>
              <a:t>survey questions into </a:t>
            </a:r>
            <a:r>
              <a:rPr lang="en-US" dirty="0" err="1"/>
              <a:t>Likert</a:t>
            </a:r>
            <a:r>
              <a:rPr lang="en-US" dirty="0"/>
              <a:t> scales </a:t>
            </a:r>
            <a:r>
              <a:rPr lang="en-US" dirty="0" smtClean="0"/>
              <a:t>so it</a:t>
            </a:r>
            <a:r>
              <a:rPr lang="en-US" dirty="0" smtClean="0"/>
              <a:t> </a:t>
            </a:r>
            <a:r>
              <a:rPr lang="en-US" dirty="0"/>
              <a:t>would provide more detail as to which technology they felt was the most important to learn</a:t>
            </a:r>
            <a:r>
              <a:rPr lang="en-US" dirty="0" smtClean="0"/>
              <a:t>.. </a:t>
            </a:r>
          </a:p>
          <a:p>
            <a:r>
              <a:rPr lang="en-US" b="1" dirty="0" smtClean="0"/>
              <a:t>Impact</a:t>
            </a:r>
          </a:p>
          <a:p>
            <a:pPr lvl="1"/>
            <a:r>
              <a:rPr lang="en-US" dirty="0"/>
              <a:t>I</a:t>
            </a:r>
            <a:r>
              <a:rPr lang="en-US" dirty="0" smtClean="0"/>
              <a:t>mpacts </a:t>
            </a:r>
            <a:r>
              <a:rPr lang="en-US" dirty="0"/>
              <a:t>the school and the faculty by identify the strengths and weaknesses of technology within the school. This important, because having an accurate analysis will help the school administration recognize where their teachers excel and where they need more help. This impact can be assessed by doing a follow up SWOT analysis and surveys to the staff. </a:t>
            </a:r>
          </a:p>
        </p:txBody>
      </p:sp>
    </p:spTree>
    <p:extLst>
      <p:ext uri="{BB962C8B-B14F-4D97-AF65-F5344CB8AC3E}">
        <p14:creationId xmlns:p14="http://schemas.microsoft.com/office/powerpoint/2010/main" val="353900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2</a:t>
            </a:r>
            <a:endParaRPr lang="en-US" dirty="0"/>
          </a:p>
        </p:txBody>
      </p:sp>
      <p:sp>
        <p:nvSpPr>
          <p:cNvPr id="3" name="Content Placeholder 2"/>
          <p:cNvSpPr>
            <a:spLocks noGrp="1"/>
          </p:cNvSpPr>
          <p:nvPr>
            <p:ph idx="1"/>
          </p:nvPr>
        </p:nvSpPr>
        <p:spPr>
          <a:xfrm>
            <a:off x="0" y="1447800"/>
            <a:ext cx="8229600" cy="5410200"/>
          </a:xfrm>
        </p:spPr>
        <p:txBody>
          <a:bodyPr>
            <a:normAutofit fontScale="70000" lnSpcReduction="20000"/>
          </a:bodyPr>
          <a:lstStyle/>
          <a:p>
            <a:pPr marL="109728" indent="0">
              <a:buNone/>
            </a:pPr>
            <a:r>
              <a:rPr lang="en-US" sz="3600" b="1" dirty="0" smtClean="0"/>
              <a:t>2.3 Authentic </a:t>
            </a:r>
            <a:r>
              <a:rPr lang="en-US" sz="3600" b="1" dirty="0" smtClean="0"/>
              <a:t>Learning – Engaged Learner Project</a:t>
            </a:r>
            <a:endParaRPr lang="en-US" sz="3600" b="1" dirty="0" smtClean="0"/>
          </a:p>
          <a:p>
            <a:r>
              <a:rPr lang="en-US" b="1" dirty="0" smtClean="0"/>
              <a:t>Mastery:</a:t>
            </a:r>
            <a:endParaRPr lang="en-US" dirty="0"/>
          </a:p>
          <a:p>
            <a:pPr lvl="1"/>
            <a:r>
              <a:rPr lang="en-US" dirty="0"/>
              <a:t>T</a:t>
            </a:r>
            <a:r>
              <a:rPr lang="en-US" dirty="0" smtClean="0"/>
              <a:t>his </a:t>
            </a:r>
            <a:r>
              <a:rPr lang="en-US" dirty="0"/>
              <a:t>project requires students to tackle a real world problem,  create their own solution, and present it in a professional manner, all while implementing technology throughout the entire project. While students create working models of houses for Habitat for Humanity, they are actively engaged with science standards, technology, and a social cause. </a:t>
            </a:r>
            <a:br>
              <a:rPr lang="en-US" dirty="0"/>
            </a:br>
            <a:r>
              <a:rPr lang="en-US" b="1" dirty="0" smtClean="0"/>
              <a:t>Learned: </a:t>
            </a:r>
          </a:p>
          <a:p>
            <a:pPr lvl="1"/>
            <a:r>
              <a:rPr lang="en-US" dirty="0"/>
              <a:t>H</a:t>
            </a:r>
            <a:r>
              <a:rPr lang="en-US" dirty="0" smtClean="0"/>
              <a:t>ow </a:t>
            </a:r>
            <a:r>
              <a:rPr lang="en-US" dirty="0"/>
              <a:t>to create an engaging project that challenges students to learn and progress with the standards while simultaneously creating an environment where the students feel like they are doing the project for a great reason than getting a grade. </a:t>
            </a:r>
            <a:endParaRPr lang="en-US" dirty="0" smtClean="0"/>
          </a:p>
          <a:p>
            <a:pPr lvl="1"/>
            <a:r>
              <a:rPr lang="en-US" dirty="0" smtClean="0"/>
              <a:t>To improve upon this artifact, I would change from a blended science and language arts project </a:t>
            </a:r>
            <a:r>
              <a:rPr lang="en-US" dirty="0" smtClean="0"/>
              <a:t>to a blended science and math project, due to curriculum pacing in language arts. </a:t>
            </a:r>
          </a:p>
          <a:p>
            <a:r>
              <a:rPr lang="en-US" b="1" dirty="0" smtClean="0"/>
              <a:t>Impact:</a:t>
            </a:r>
          </a:p>
          <a:p>
            <a:pPr lvl="1"/>
            <a:r>
              <a:rPr lang="en-US" dirty="0" smtClean="0"/>
              <a:t>Student </a:t>
            </a:r>
            <a:r>
              <a:rPr lang="en-US" dirty="0"/>
              <a:t>learning and a sense of community outreach were impacted by this artifact by having students develop a plan, see it to fruition, and solve a real world need. This can be assessed through the student created presentations and debriefing after the creation of the group projects to see if the students learned both science and a sense of compassion for those who need help</a:t>
            </a:r>
            <a:r>
              <a:rPr lang="en-US" dirty="0" smtClean="0"/>
              <a:t>.</a:t>
            </a:r>
            <a:endParaRPr lang="en-US" dirty="0"/>
          </a:p>
        </p:txBody>
      </p:sp>
    </p:spTree>
    <p:extLst>
      <p:ext uri="{BB962C8B-B14F-4D97-AF65-F5344CB8AC3E}">
        <p14:creationId xmlns:p14="http://schemas.microsoft.com/office/powerpoint/2010/main" val="292174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3</a:t>
            </a:r>
            <a:endParaRPr lang="en-US" dirty="0"/>
          </a:p>
        </p:txBody>
      </p:sp>
      <p:sp>
        <p:nvSpPr>
          <p:cNvPr id="3" name="Content Placeholder 2"/>
          <p:cNvSpPr>
            <a:spLocks noGrp="1"/>
          </p:cNvSpPr>
          <p:nvPr>
            <p:ph idx="1"/>
          </p:nvPr>
        </p:nvSpPr>
        <p:spPr>
          <a:xfrm>
            <a:off x="-34636" y="1447800"/>
            <a:ext cx="8264236" cy="5410200"/>
          </a:xfrm>
        </p:spPr>
        <p:txBody>
          <a:bodyPr>
            <a:normAutofit fontScale="70000" lnSpcReduction="20000"/>
          </a:bodyPr>
          <a:lstStyle/>
          <a:p>
            <a:pPr marL="109728" indent="0">
              <a:buNone/>
            </a:pPr>
            <a:r>
              <a:rPr lang="en-US" sz="3600" b="1" dirty="0" smtClean="0"/>
              <a:t>3.4 Adaptive and Assistive </a:t>
            </a:r>
            <a:r>
              <a:rPr lang="en-US" sz="3600" b="1" dirty="0" smtClean="0"/>
              <a:t>Technology –  Individualized Student Literacy Plan </a:t>
            </a:r>
            <a:endParaRPr lang="en-US" sz="3600" b="1" dirty="0" smtClean="0"/>
          </a:p>
          <a:p>
            <a:r>
              <a:rPr lang="en-US" b="1" dirty="0" smtClean="0"/>
              <a:t>Mastery:</a:t>
            </a:r>
            <a:endParaRPr lang="en-US" dirty="0"/>
          </a:p>
          <a:p>
            <a:pPr lvl="1"/>
            <a:r>
              <a:rPr lang="en-US" dirty="0" smtClean="0"/>
              <a:t>All </a:t>
            </a:r>
            <a:r>
              <a:rPr lang="en-US" dirty="0"/>
              <a:t>of these artifacts demonstrate how technology can be used to assist and support the different needs of students by showing how technology was effectively embedded in a lesson. </a:t>
            </a:r>
            <a:endParaRPr lang="en-US" dirty="0"/>
          </a:p>
          <a:p>
            <a:r>
              <a:rPr lang="en-US" b="1" dirty="0" smtClean="0"/>
              <a:t>Learned:</a:t>
            </a:r>
            <a:endParaRPr lang="en-US" b="1" dirty="0" smtClean="0"/>
          </a:p>
          <a:p>
            <a:pPr lvl="1"/>
            <a:r>
              <a:rPr lang="en-US" dirty="0"/>
              <a:t>H</a:t>
            </a:r>
            <a:r>
              <a:rPr lang="en-US" dirty="0" smtClean="0"/>
              <a:t>ow </a:t>
            </a:r>
            <a:r>
              <a:rPr lang="en-US" dirty="0"/>
              <a:t>to apply the lessons and make needed changes as issues occurred or as LB voiced her needs. I was able to find activities that she found engaging while strengthening her reading skills with a variety of technologies that she enjoyed outside of reading. </a:t>
            </a:r>
            <a:endParaRPr lang="en-US" dirty="0" smtClean="0"/>
          </a:p>
          <a:p>
            <a:pPr lvl="1"/>
            <a:r>
              <a:rPr lang="en-US" dirty="0" smtClean="0"/>
              <a:t>The </a:t>
            </a:r>
            <a:r>
              <a:rPr lang="en-US" dirty="0"/>
              <a:t>change I would make would involve using more technology. I think LB would have benefited from reading the book electronically because she became focused on how many pages to read instead of what she was reading. Using an electronic book would make it harder for her to constantly flip forward to see the end of the chapter and would force her to focus on the page. </a:t>
            </a:r>
            <a:endParaRPr lang="en-US" dirty="0" smtClean="0"/>
          </a:p>
          <a:p>
            <a:r>
              <a:rPr lang="en-US" b="1" dirty="0" smtClean="0"/>
              <a:t>Impact:</a:t>
            </a:r>
            <a:endParaRPr lang="en-US" b="1" dirty="0"/>
          </a:p>
          <a:p>
            <a:pPr lvl="1"/>
            <a:r>
              <a:rPr lang="en-US" dirty="0" smtClean="0"/>
              <a:t>Student </a:t>
            </a:r>
            <a:r>
              <a:rPr lang="en-US" dirty="0"/>
              <a:t>learning was impacted with these lesson plans by helping to increase LB's reading comprehension and fluency. This was assessed through informal running records, using pre, and post-test data.   </a:t>
            </a:r>
            <a:br>
              <a:rPr lang="en-US" dirty="0"/>
            </a:br>
            <a:endParaRPr lang="en-US" dirty="0"/>
          </a:p>
        </p:txBody>
      </p:sp>
    </p:spTree>
    <p:extLst>
      <p:ext uri="{BB962C8B-B14F-4D97-AF65-F5344CB8AC3E}">
        <p14:creationId xmlns:p14="http://schemas.microsoft.com/office/powerpoint/2010/main" val="203682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4</a:t>
            </a:r>
            <a:endParaRPr lang="en-US" dirty="0"/>
          </a:p>
        </p:txBody>
      </p:sp>
      <p:sp>
        <p:nvSpPr>
          <p:cNvPr id="3" name="Content Placeholder 2"/>
          <p:cNvSpPr>
            <a:spLocks noGrp="1"/>
          </p:cNvSpPr>
          <p:nvPr>
            <p:ph idx="1"/>
          </p:nvPr>
        </p:nvSpPr>
        <p:spPr>
          <a:xfrm>
            <a:off x="0" y="1447800"/>
            <a:ext cx="8229600" cy="5410200"/>
          </a:xfrm>
        </p:spPr>
        <p:txBody>
          <a:bodyPr>
            <a:normAutofit fontScale="85000" lnSpcReduction="20000"/>
          </a:bodyPr>
          <a:lstStyle/>
          <a:p>
            <a:pPr marL="109728" indent="0">
              <a:buNone/>
            </a:pPr>
            <a:r>
              <a:rPr lang="en-US" b="1" dirty="0"/>
              <a:t>4.2 Safe, Healthy, Legal &amp; Ethical Use </a:t>
            </a:r>
            <a:r>
              <a:rPr lang="en-US" b="1" dirty="0"/>
              <a:t> </a:t>
            </a:r>
            <a:r>
              <a:rPr lang="en-US" b="1" dirty="0" smtClean="0"/>
              <a:t>- Cyber Safety Presentation</a:t>
            </a:r>
            <a:endParaRPr lang="en-US" b="1" dirty="0"/>
          </a:p>
          <a:p>
            <a:r>
              <a:rPr lang="en-US" b="1" dirty="0" smtClean="0"/>
              <a:t>Mastery:</a:t>
            </a:r>
            <a:endParaRPr lang="en-US" dirty="0"/>
          </a:p>
          <a:p>
            <a:pPr lvl="1"/>
            <a:r>
              <a:rPr lang="en-US" dirty="0" smtClean="0"/>
              <a:t>This </a:t>
            </a:r>
            <a:r>
              <a:rPr lang="en-US" dirty="0"/>
              <a:t>artifact clearly demonstrates the safe, healthy, legal and ethical use </a:t>
            </a:r>
            <a:r>
              <a:rPr lang="en-US" dirty="0" smtClean="0"/>
              <a:t>element, through </a:t>
            </a:r>
            <a:r>
              <a:rPr lang="en-US" dirty="0"/>
              <a:t>its explanations of the dangers the Internet holds and how to make sure students stay safe and do not </a:t>
            </a:r>
            <a:r>
              <a:rPr lang="en-US" dirty="0" smtClean="0"/>
              <a:t>plagiarize</a:t>
            </a:r>
            <a:r>
              <a:rPr lang="en-US" dirty="0"/>
              <a:t>.</a:t>
            </a:r>
            <a:endParaRPr lang="en-US" dirty="0" smtClean="0"/>
          </a:p>
          <a:p>
            <a:r>
              <a:rPr lang="en-US" b="1" dirty="0" smtClean="0"/>
              <a:t>Learned:</a:t>
            </a:r>
          </a:p>
          <a:p>
            <a:pPr lvl="1"/>
            <a:r>
              <a:rPr lang="en-US" dirty="0"/>
              <a:t>H</a:t>
            </a:r>
            <a:r>
              <a:rPr lang="en-US" dirty="0" smtClean="0"/>
              <a:t>ow </a:t>
            </a:r>
            <a:r>
              <a:rPr lang="en-US" dirty="0"/>
              <a:t>to protect and guide students in the safe practice with the Internet and Internet searches. </a:t>
            </a:r>
            <a:endParaRPr lang="en-US" dirty="0" smtClean="0"/>
          </a:p>
          <a:p>
            <a:pPr lvl="1"/>
            <a:r>
              <a:rPr lang="en-US" dirty="0" smtClean="0"/>
              <a:t>To </a:t>
            </a:r>
            <a:r>
              <a:rPr lang="en-US" dirty="0"/>
              <a:t>change this artifact, I would add more information about cyber bullying and how to prevent it. </a:t>
            </a:r>
            <a:endParaRPr lang="en-US" dirty="0" smtClean="0"/>
          </a:p>
          <a:p>
            <a:r>
              <a:rPr lang="en-US" b="1" dirty="0" smtClean="0"/>
              <a:t>Impact:</a:t>
            </a:r>
            <a:endParaRPr lang="en-US" b="1" dirty="0"/>
          </a:p>
          <a:p>
            <a:pPr lvl="1"/>
            <a:r>
              <a:rPr lang="en-US" dirty="0"/>
              <a:t>I</a:t>
            </a:r>
            <a:r>
              <a:rPr lang="en-US" dirty="0" smtClean="0"/>
              <a:t>mpacts </a:t>
            </a:r>
            <a:r>
              <a:rPr lang="en-US" dirty="0"/>
              <a:t>school improvement, faculty development, and student learning by helping to create a safe and healthy environment for anyone who walks into the school. The impact can be assessed by quizzing both the teachers and students on the perils of the Internet and how to prevent making poor choices. </a:t>
            </a:r>
          </a:p>
        </p:txBody>
      </p:sp>
    </p:spTree>
    <p:extLst>
      <p:ext uri="{BB962C8B-B14F-4D97-AF65-F5344CB8AC3E}">
        <p14:creationId xmlns:p14="http://schemas.microsoft.com/office/powerpoint/2010/main" val="66723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066800"/>
          </a:xfrm>
        </p:spPr>
        <p:txBody>
          <a:bodyPr/>
          <a:lstStyle/>
          <a:p>
            <a:pPr algn="r"/>
            <a:r>
              <a:rPr lang="en-US" dirty="0" smtClean="0"/>
              <a:t>Standard 5</a:t>
            </a:r>
            <a:endParaRPr lang="en-US" dirty="0"/>
          </a:p>
        </p:txBody>
      </p:sp>
      <p:sp>
        <p:nvSpPr>
          <p:cNvPr id="3" name="Content Placeholder 2"/>
          <p:cNvSpPr>
            <a:spLocks noGrp="1"/>
          </p:cNvSpPr>
          <p:nvPr>
            <p:ph idx="1"/>
          </p:nvPr>
        </p:nvSpPr>
        <p:spPr>
          <a:xfrm>
            <a:off x="0" y="1447800"/>
            <a:ext cx="8229600" cy="5410200"/>
          </a:xfrm>
        </p:spPr>
        <p:txBody>
          <a:bodyPr>
            <a:normAutofit fontScale="70000" lnSpcReduction="20000"/>
          </a:bodyPr>
          <a:lstStyle/>
          <a:p>
            <a:pPr marL="109728" indent="0">
              <a:buNone/>
            </a:pPr>
            <a:r>
              <a:rPr lang="en-US" sz="3600" b="1" dirty="0"/>
              <a:t>5.1 Needs </a:t>
            </a:r>
            <a:r>
              <a:rPr lang="en-US" sz="3600" b="1" dirty="0" smtClean="0"/>
              <a:t>Assessment – SWOT and Action Plan</a:t>
            </a:r>
            <a:endParaRPr lang="en-US" sz="3600" b="1" dirty="0"/>
          </a:p>
          <a:p>
            <a:r>
              <a:rPr lang="en-US" b="1" dirty="0" smtClean="0"/>
              <a:t>Mastery:</a:t>
            </a:r>
            <a:endParaRPr lang="en-US" dirty="0"/>
          </a:p>
          <a:p>
            <a:pPr lvl="1"/>
            <a:r>
              <a:rPr lang="en-US" dirty="0" smtClean="0"/>
              <a:t>This </a:t>
            </a:r>
            <a:r>
              <a:rPr lang="en-US" dirty="0"/>
              <a:t>artifact shows mastery of the needs assessment element because the SWOT analysis identifies the strengths and weaknesses of the school and follows it up with an action plan that uses technology to build up the weaknesses into strengths. </a:t>
            </a:r>
            <a:endParaRPr lang="en-US" dirty="0" smtClean="0"/>
          </a:p>
          <a:p>
            <a:r>
              <a:rPr lang="en-US" b="1" dirty="0" smtClean="0"/>
              <a:t>Learned:</a:t>
            </a:r>
            <a:endParaRPr lang="en-US" b="1" dirty="0"/>
          </a:p>
          <a:p>
            <a:pPr lvl="1"/>
            <a:r>
              <a:rPr lang="en-US" dirty="0"/>
              <a:t>A</a:t>
            </a:r>
            <a:r>
              <a:rPr lang="en-US" dirty="0" smtClean="0"/>
              <a:t>bout </a:t>
            </a:r>
            <a:r>
              <a:rPr lang="en-US" dirty="0"/>
              <a:t>looking at a school in whole and then slowly break it down to see the different levels. Being able to look at the big picture and develop a plan to improve the overall quality of the school is something every technology facilitator should know how to do. </a:t>
            </a:r>
            <a:endParaRPr lang="en-US" dirty="0" smtClean="0"/>
          </a:p>
          <a:p>
            <a:pPr lvl="1"/>
            <a:r>
              <a:rPr lang="en-US" dirty="0" smtClean="0"/>
              <a:t>If </a:t>
            </a:r>
            <a:r>
              <a:rPr lang="en-US" dirty="0"/>
              <a:t>I could change something with this artifact, I would actually implement the action plan. Due to time, the action plan was never implemented, but that does not mean the plan cannot be re-evaluated and implemented 2 years after its creation. </a:t>
            </a:r>
            <a:endParaRPr lang="en-US" dirty="0" smtClean="0"/>
          </a:p>
          <a:p>
            <a:r>
              <a:rPr lang="en-US" b="1" dirty="0" smtClean="0"/>
              <a:t>Impact:</a:t>
            </a:r>
          </a:p>
          <a:p>
            <a:pPr lvl="1"/>
            <a:r>
              <a:rPr lang="en-US" dirty="0" smtClean="0"/>
              <a:t>The </a:t>
            </a:r>
            <a:r>
              <a:rPr lang="en-US" dirty="0"/>
              <a:t>SWOT and action plan impacts school improvement, faculty development, and student learning because it identifies what the school needs to fix, suggests a plan for faculty development, which in turn improves the quality of student learning. This impact can be assessed by completing another SWOT analysis to see if the weaknesses were improved upon. </a:t>
            </a:r>
          </a:p>
        </p:txBody>
      </p:sp>
    </p:spTree>
    <p:extLst>
      <p:ext uri="{BB962C8B-B14F-4D97-AF65-F5344CB8AC3E}">
        <p14:creationId xmlns:p14="http://schemas.microsoft.com/office/powerpoint/2010/main" val="793169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997</TotalTime>
  <Words>1507</Words>
  <Application>Microsoft Office PowerPoint</Application>
  <PresentationFormat>On-screen Show (4:3)</PresentationFormat>
  <Paragraphs>203</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Urban</vt:lpstr>
      <vt:lpstr>Bitmap Image</vt:lpstr>
      <vt:lpstr>Paintbrush Picture</vt:lpstr>
      <vt:lpstr>Portfolio Overview</vt:lpstr>
      <vt:lpstr>Reading Endorsement</vt:lpstr>
      <vt:lpstr>Vision</vt:lpstr>
      <vt:lpstr>Diversity</vt:lpstr>
      <vt:lpstr>Standard 1</vt:lpstr>
      <vt:lpstr>Standard 2</vt:lpstr>
      <vt:lpstr>Standard 3</vt:lpstr>
      <vt:lpstr>Standard 4</vt:lpstr>
      <vt:lpstr>Standard 5</vt:lpstr>
      <vt:lpstr>Standard 6</vt:lpstr>
      <vt:lpstr>Reflection</vt:lpstr>
      <vt:lpstr>Function of Classroom Websites</vt:lpstr>
      <vt:lpstr>Problem</vt:lpstr>
      <vt:lpstr>Plan and Evaluation</vt:lpstr>
      <vt:lpstr>Classroom Expectation Survey</vt:lpstr>
      <vt:lpstr>Classroom Expectation Survey Results</vt:lpstr>
      <vt:lpstr>UX Research Part 1</vt:lpstr>
      <vt:lpstr>UX Research Part 1 Results</vt:lpstr>
      <vt:lpstr>UX Research Part 2</vt:lpstr>
      <vt:lpstr>UX Research Part 2 Results</vt:lpstr>
      <vt:lpstr>UX Research Part 3</vt:lpstr>
      <vt:lpstr>UX Research Part 3 Results</vt:lpstr>
      <vt:lpstr>UX Research Conclusion</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Present your portfolio, quickly showing how it looks and spend just a minute on each of six artifacts.</dc:title>
  <dc:creator>Whitney Beem</dc:creator>
  <cp:lastModifiedBy>Whitney Beem</cp:lastModifiedBy>
  <cp:revision>12</cp:revision>
  <dcterms:created xsi:type="dcterms:W3CDTF">2012-07-11T00:34:53Z</dcterms:created>
  <dcterms:modified xsi:type="dcterms:W3CDTF">2012-07-12T16:47:56Z</dcterms:modified>
</cp:coreProperties>
</file>